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6"/>
  </p:notesMasterIdLst>
  <p:sldIdLst>
    <p:sldId id="256" r:id="rId2"/>
    <p:sldId id="257" r:id="rId3"/>
    <p:sldId id="271" r:id="rId4"/>
    <p:sldId id="258" r:id="rId5"/>
    <p:sldId id="266" r:id="rId6"/>
    <p:sldId id="263" r:id="rId7"/>
    <p:sldId id="269" r:id="rId8"/>
    <p:sldId id="270" r:id="rId9"/>
    <p:sldId id="273" r:id="rId10"/>
    <p:sldId id="274" r:id="rId11"/>
    <p:sldId id="275" r:id="rId12"/>
    <p:sldId id="276" r:id="rId13"/>
    <p:sldId id="277" r:id="rId14"/>
    <p:sldId id="278" r:id="rId15"/>
  </p:sldIdLst>
  <p:sldSz cx="12192000" cy="6858000"/>
  <p:notesSz cx="6858000" cy="9144000"/>
  <p:defaultTextStyle>
    <a:defPPr>
      <a:defRPr lang="pt-P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édio 2 - Destaqu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>
      <p:cViewPr varScale="1">
        <p:scale>
          <a:sx n="105" d="100"/>
          <a:sy n="105" d="100"/>
        </p:scale>
        <p:origin x="83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jpg>
</file>

<file path=ppt/media/image11.png>
</file>

<file path=ppt/media/image12.png>
</file>

<file path=ppt/media/image13.jpeg>
</file>

<file path=ppt/media/image14.png>
</file>

<file path=ppt/media/image15.png>
</file>

<file path=ppt/media/image2.png>
</file>

<file path=ppt/media/image3.png>
</file>

<file path=ppt/media/image4.jpg>
</file>

<file path=ppt/media/image5.jpg>
</file>

<file path=ppt/media/image6.jpg>
</file>

<file path=ppt/media/image7.jpg>
</file>

<file path=ppt/media/image8.jpg>
</file>

<file path=ppt/media/image9.jp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o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PT"/>
          </a:p>
        </p:txBody>
      </p:sp>
      <p:sp>
        <p:nvSpPr>
          <p:cNvPr id="3" name="Marcador de Posição d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45E0575-6916-4128-87C1-31C3CA711192}" type="datetimeFigureOut">
              <a:rPr lang="pt-PT" smtClean="0"/>
              <a:t>16/12/2024</a:t>
            </a:fld>
            <a:endParaRPr lang="pt-PT"/>
          </a:p>
        </p:txBody>
      </p:sp>
      <p:sp>
        <p:nvSpPr>
          <p:cNvPr id="4" name="Marcador de Posição da Imagem do Diapositivo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PT"/>
          </a:p>
        </p:txBody>
      </p:sp>
      <p:sp>
        <p:nvSpPr>
          <p:cNvPr id="5" name="Marcador de Posição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</a:p>
        </p:txBody>
      </p:sp>
      <p:sp>
        <p:nvSpPr>
          <p:cNvPr id="6" name="Marcador de Posição do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PT"/>
          </a:p>
        </p:txBody>
      </p:sp>
      <p:sp>
        <p:nvSpPr>
          <p:cNvPr id="7" name="Marcador de Posição do Número do Diapositivo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7BCD013-D896-4D5C-BB1E-D1056BE2C07B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61793454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 dirty="0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7BCD013-D896-4D5C-BB1E-D1056BE2C07B}" type="slidenum">
              <a:rPr lang="pt-PT" smtClean="0"/>
              <a:t>1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954263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79F61BE-46B5-7568-9A15-AB3801D3434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>
            <a:extLst>
              <a:ext uri="{FF2B5EF4-FFF2-40B4-BE49-F238E27FC236}">
                <a16:creationId xmlns:a16="http://schemas.microsoft.com/office/drawing/2014/main" id="{58C12DDC-2254-9576-DDB3-1C154BDF935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>
            <a:extLst>
              <a:ext uri="{FF2B5EF4-FFF2-40B4-BE49-F238E27FC236}">
                <a16:creationId xmlns:a16="http://schemas.microsoft.com/office/drawing/2014/main" id="{EFD3B76E-5B86-5C0E-D113-C52DE1DA9D2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 dirty="0"/>
          </a:p>
        </p:txBody>
      </p:sp>
      <p:sp>
        <p:nvSpPr>
          <p:cNvPr id="4" name="Marcador de Posição do Número do Diapositivo 3">
            <a:extLst>
              <a:ext uri="{FF2B5EF4-FFF2-40B4-BE49-F238E27FC236}">
                <a16:creationId xmlns:a16="http://schemas.microsoft.com/office/drawing/2014/main" id="{4CF0BEEB-E583-DDF1-DB93-53C2CA01C32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7BCD013-D896-4D5C-BB1E-D1056BE2C07B}" type="slidenum">
              <a:rPr lang="pt-PT" smtClean="0"/>
              <a:t>10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414018826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9EF0A1E-61E1-C078-326B-F0A0CBDA628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>
            <a:extLst>
              <a:ext uri="{FF2B5EF4-FFF2-40B4-BE49-F238E27FC236}">
                <a16:creationId xmlns:a16="http://schemas.microsoft.com/office/drawing/2014/main" id="{802938ED-1BD5-B90B-A0A9-0EB324CE73C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>
            <a:extLst>
              <a:ext uri="{FF2B5EF4-FFF2-40B4-BE49-F238E27FC236}">
                <a16:creationId xmlns:a16="http://schemas.microsoft.com/office/drawing/2014/main" id="{ABA8470E-4658-77F8-C916-3DE2FF12953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 dirty="0"/>
          </a:p>
        </p:txBody>
      </p:sp>
      <p:sp>
        <p:nvSpPr>
          <p:cNvPr id="4" name="Marcador de Posição do Número do Diapositivo 3">
            <a:extLst>
              <a:ext uri="{FF2B5EF4-FFF2-40B4-BE49-F238E27FC236}">
                <a16:creationId xmlns:a16="http://schemas.microsoft.com/office/drawing/2014/main" id="{C1A340E0-37A9-97A8-3598-32B7B278EDD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7BCD013-D896-4D5C-BB1E-D1056BE2C07B}" type="slidenum">
              <a:rPr lang="pt-PT" smtClean="0"/>
              <a:t>11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88921680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A8BC617-553A-25FF-CA86-C30D17EFC6B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>
            <a:extLst>
              <a:ext uri="{FF2B5EF4-FFF2-40B4-BE49-F238E27FC236}">
                <a16:creationId xmlns:a16="http://schemas.microsoft.com/office/drawing/2014/main" id="{5869BFB8-CBB8-3201-58E4-654CD4FF0D2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>
            <a:extLst>
              <a:ext uri="{FF2B5EF4-FFF2-40B4-BE49-F238E27FC236}">
                <a16:creationId xmlns:a16="http://schemas.microsoft.com/office/drawing/2014/main" id="{38D3B46C-0190-B84A-5E2A-083D04A40A7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 dirty="0"/>
          </a:p>
        </p:txBody>
      </p:sp>
      <p:sp>
        <p:nvSpPr>
          <p:cNvPr id="4" name="Marcador de Posição do Número do Diapositivo 3">
            <a:extLst>
              <a:ext uri="{FF2B5EF4-FFF2-40B4-BE49-F238E27FC236}">
                <a16:creationId xmlns:a16="http://schemas.microsoft.com/office/drawing/2014/main" id="{21BD1EFE-5140-B3D6-47C8-CCBB50AB535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7BCD013-D896-4D5C-BB1E-D1056BE2C07B}" type="slidenum">
              <a:rPr lang="pt-PT" smtClean="0"/>
              <a:t>12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38140207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5646FFD-BD29-A630-FD24-93129A0F273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>
            <a:extLst>
              <a:ext uri="{FF2B5EF4-FFF2-40B4-BE49-F238E27FC236}">
                <a16:creationId xmlns:a16="http://schemas.microsoft.com/office/drawing/2014/main" id="{B143C4F4-37D6-7326-0ED8-F74ADE0D3FC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>
            <a:extLst>
              <a:ext uri="{FF2B5EF4-FFF2-40B4-BE49-F238E27FC236}">
                <a16:creationId xmlns:a16="http://schemas.microsoft.com/office/drawing/2014/main" id="{48A4F396-E920-DD4E-9724-B4539D4C931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 dirty="0"/>
          </a:p>
        </p:txBody>
      </p:sp>
      <p:sp>
        <p:nvSpPr>
          <p:cNvPr id="4" name="Marcador de Posição do Número do Diapositivo 3">
            <a:extLst>
              <a:ext uri="{FF2B5EF4-FFF2-40B4-BE49-F238E27FC236}">
                <a16:creationId xmlns:a16="http://schemas.microsoft.com/office/drawing/2014/main" id="{4D959748-54F4-B512-540C-3CDAFFC2195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7BCD013-D896-4D5C-BB1E-D1056BE2C07B}" type="slidenum">
              <a:rPr lang="pt-PT" smtClean="0"/>
              <a:t>13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400790143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5646FFD-BD29-A630-FD24-93129A0F273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>
            <a:extLst>
              <a:ext uri="{FF2B5EF4-FFF2-40B4-BE49-F238E27FC236}">
                <a16:creationId xmlns:a16="http://schemas.microsoft.com/office/drawing/2014/main" id="{B143C4F4-37D6-7326-0ED8-F74ADE0D3FC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>
            <a:extLst>
              <a:ext uri="{FF2B5EF4-FFF2-40B4-BE49-F238E27FC236}">
                <a16:creationId xmlns:a16="http://schemas.microsoft.com/office/drawing/2014/main" id="{48A4F396-E920-DD4E-9724-B4539D4C931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 dirty="0"/>
          </a:p>
        </p:txBody>
      </p:sp>
      <p:sp>
        <p:nvSpPr>
          <p:cNvPr id="4" name="Marcador de Posição do Número do Diapositivo 3">
            <a:extLst>
              <a:ext uri="{FF2B5EF4-FFF2-40B4-BE49-F238E27FC236}">
                <a16:creationId xmlns:a16="http://schemas.microsoft.com/office/drawing/2014/main" id="{4D959748-54F4-B512-540C-3CDAFFC2195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7BCD013-D896-4D5C-BB1E-D1056BE2C07B}" type="slidenum">
              <a:rPr lang="pt-PT" smtClean="0"/>
              <a:t>14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99117311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1D73581-7DE0-6B36-9B74-E8B30E6339D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>
            <a:extLst>
              <a:ext uri="{FF2B5EF4-FFF2-40B4-BE49-F238E27FC236}">
                <a16:creationId xmlns:a16="http://schemas.microsoft.com/office/drawing/2014/main" id="{2B2D6433-CE7A-6B9A-99F8-43F5824B442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>
            <a:extLst>
              <a:ext uri="{FF2B5EF4-FFF2-40B4-BE49-F238E27FC236}">
                <a16:creationId xmlns:a16="http://schemas.microsoft.com/office/drawing/2014/main" id="{DF753D08-1E55-9E3F-C572-2F85DF4C3D2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 dirty="0"/>
          </a:p>
        </p:txBody>
      </p:sp>
      <p:sp>
        <p:nvSpPr>
          <p:cNvPr id="4" name="Marcador de Posição do Número do Diapositivo 3">
            <a:extLst>
              <a:ext uri="{FF2B5EF4-FFF2-40B4-BE49-F238E27FC236}">
                <a16:creationId xmlns:a16="http://schemas.microsoft.com/office/drawing/2014/main" id="{FC10857D-285A-7E39-85B7-0864A47C6AC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7BCD013-D896-4D5C-BB1E-D1056BE2C07B}" type="slidenum">
              <a:rPr lang="pt-PT" smtClean="0"/>
              <a:t>2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9518927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A4AA5FB-9A51-3D76-2F3B-884425B049A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>
            <a:extLst>
              <a:ext uri="{FF2B5EF4-FFF2-40B4-BE49-F238E27FC236}">
                <a16:creationId xmlns:a16="http://schemas.microsoft.com/office/drawing/2014/main" id="{E832763F-446F-8993-EA92-33DFBDF6652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>
            <a:extLst>
              <a:ext uri="{FF2B5EF4-FFF2-40B4-BE49-F238E27FC236}">
                <a16:creationId xmlns:a16="http://schemas.microsoft.com/office/drawing/2014/main" id="{163B2CDF-AD19-1EA6-EBE7-A0EFE6B1558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 dirty="0"/>
          </a:p>
        </p:txBody>
      </p:sp>
      <p:sp>
        <p:nvSpPr>
          <p:cNvPr id="4" name="Marcador de Posição do Número do Diapositivo 3">
            <a:extLst>
              <a:ext uri="{FF2B5EF4-FFF2-40B4-BE49-F238E27FC236}">
                <a16:creationId xmlns:a16="http://schemas.microsoft.com/office/drawing/2014/main" id="{6798F049-5052-F1AF-0821-16366D9E2A5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7BCD013-D896-4D5C-BB1E-D1056BE2C07B}" type="slidenum">
              <a:rPr lang="pt-PT" smtClean="0"/>
              <a:t>3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54297696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E6F18C2-E2BA-012A-2A1A-6CD94F12CB2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>
            <a:extLst>
              <a:ext uri="{FF2B5EF4-FFF2-40B4-BE49-F238E27FC236}">
                <a16:creationId xmlns:a16="http://schemas.microsoft.com/office/drawing/2014/main" id="{7ED9F715-01DD-9883-D320-28B5267CAA6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>
            <a:extLst>
              <a:ext uri="{FF2B5EF4-FFF2-40B4-BE49-F238E27FC236}">
                <a16:creationId xmlns:a16="http://schemas.microsoft.com/office/drawing/2014/main" id="{CF9C54F4-876F-1593-A407-ABAE1CC1094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 dirty="0"/>
          </a:p>
        </p:txBody>
      </p:sp>
      <p:sp>
        <p:nvSpPr>
          <p:cNvPr id="4" name="Marcador de Posição do Número do Diapositivo 3">
            <a:extLst>
              <a:ext uri="{FF2B5EF4-FFF2-40B4-BE49-F238E27FC236}">
                <a16:creationId xmlns:a16="http://schemas.microsoft.com/office/drawing/2014/main" id="{CFBDDBB8-AF9F-72E0-537B-7D20878F5D4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7BCD013-D896-4D5C-BB1E-D1056BE2C07B}" type="slidenum">
              <a:rPr lang="pt-PT" smtClean="0"/>
              <a:t>4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35308032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63DE076-4A2A-3371-9346-75553B331B4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>
            <a:extLst>
              <a:ext uri="{FF2B5EF4-FFF2-40B4-BE49-F238E27FC236}">
                <a16:creationId xmlns:a16="http://schemas.microsoft.com/office/drawing/2014/main" id="{99A4F303-B822-3034-0B5A-F8B3F2F0CF2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>
            <a:extLst>
              <a:ext uri="{FF2B5EF4-FFF2-40B4-BE49-F238E27FC236}">
                <a16:creationId xmlns:a16="http://schemas.microsoft.com/office/drawing/2014/main" id="{2ECFB303-0304-1712-9A93-7E116211773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 dirty="0"/>
          </a:p>
        </p:txBody>
      </p:sp>
      <p:sp>
        <p:nvSpPr>
          <p:cNvPr id="4" name="Marcador de Posição do Número do Diapositivo 3">
            <a:extLst>
              <a:ext uri="{FF2B5EF4-FFF2-40B4-BE49-F238E27FC236}">
                <a16:creationId xmlns:a16="http://schemas.microsoft.com/office/drawing/2014/main" id="{AA49DB20-B4AB-814F-04BF-640843A5F9A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7BCD013-D896-4D5C-BB1E-D1056BE2C07B}" type="slidenum">
              <a:rPr lang="pt-PT" smtClean="0"/>
              <a:t>5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69732810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510FC88-4BC1-4A78-97A4-F4E809A8CAE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>
            <a:extLst>
              <a:ext uri="{FF2B5EF4-FFF2-40B4-BE49-F238E27FC236}">
                <a16:creationId xmlns:a16="http://schemas.microsoft.com/office/drawing/2014/main" id="{2B87323D-B4B1-5D72-C071-BC29C771ECD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>
            <a:extLst>
              <a:ext uri="{FF2B5EF4-FFF2-40B4-BE49-F238E27FC236}">
                <a16:creationId xmlns:a16="http://schemas.microsoft.com/office/drawing/2014/main" id="{06D910B8-C74F-046F-96C4-B645B9E0BE4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 dirty="0"/>
          </a:p>
        </p:txBody>
      </p:sp>
      <p:sp>
        <p:nvSpPr>
          <p:cNvPr id="4" name="Marcador de Posição do Número do Diapositivo 3">
            <a:extLst>
              <a:ext uri="{FF2B5EF4-FFF2-40B4-BE49-F238E27FC236}">
                <a16:creationId xmlns:a16="http://schemas.microsoft.com/office/drawing/2014/main" id="{D131E9F3-7066-1B47-AD9E-8872DBEE27E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7BCD013-D896-4D5C-BB1E-D1056BE2C07B}" type="slidenum">
              <a:rPr lang="pt-PT" smtClean="0"/>
              <a:t>6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19631790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2856CE9-52EC-EF6F-6F01-07099F6EB69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>
            <a:extLst>
              <a:ext uri="{FF2B5EF4-FFF2-40B4-BE49-F238E27FC236}">
                <a16:creationId xmlns:a16="http://schemas.microsoft.com/office/drawing/2014/main" id="{596BB6C3-A258-F53D-C70F-F55A7CD11E8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>
            <a:extLst>
              <a:ext uri="{FF2B5EF4-FFF2-40B4-BE49-F238E27FC236}">
                <a16:creationId xmlns:a16="http://schemas.microsoft.com/office/drawing/2014/main" id="{FC94D59E-B815-944D-97F8-8696D3ACEC3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 dirty="0"/>
          </a:p>
        </p:txBody>
      </p:sp>
      <p:sp>
        <p:nvSpPr>
          <p:cNvPr id="4" name="Marcador de Posição do Número do Diapositivo 3">
            <a:extLst>
              <a:ext uri="{FF2B5EF4-FFF2-40B4-BE49-F238E27FC236}">
                <a16:creationId xmlns:a16="http://schemas.microsoft.com/office/drawing/2014/main" id="{213C9376-1F20-EC4B-793B-EA177E286A9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7BCD013-D896-4D5C-BB1E-D1056BE2C07B}" type="slidenum">
              <a:rPr lang="pt-PT" smtClean="0"/>
              <a:t>7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28691513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8EA6AD2-3FBE-696B-DE9A-555AA709939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>
            <a:extLst>
              <a:ext uri="{FF2B5EF4-FFF2-40B4-BE49-F238E27FC236}">
                <a16:creationId xmlns:a16="http://schemas.microsoft.com/office/drawing/2014/main" id="{B9D76DD9-B95F-B733-1F38-BE4EF22E646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>
            <a:extLst>
              <a:ext uri="{FF2B5EF4-FFF2-40B4-BE49-F238E27FC236}">
                <a16:creationId xmlns:a16="http://schemas.microsoft.com/office/drawing/2014/main" id="{47287A21-EA4E-BE0E-CC9D-C5CF133F3D7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 dirty="0"/>
          </a:p>
        </p:txBody>
      </p:sp>
      <p:sp>
        <p:nvSpPr>
          <p:cNvPr id="4" name="Marcador de Posição do Número do Diapositivo 3">
            <a:extLst>
              <a:ext uri="{FF2B5EF4-FFF2-40B4-BE49-F238E27FC236}">
                <a16:creationId xmlns:a16="http://schemas.microsoft.com/office/drawing/2014/main" id="{332B5A72-4C94-FCAB-885A-72F88A40785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7BCD013-D896-4D5C-BB1E-D1056BE2C07B}" type="slidenum">
              <a:rPr lang="pt-PT" smtClean="0"/>
              <a:t>8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15817421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710EBA2-E2EA-9CF9-4377-CF4A6297A1F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>
            <a:extLst>
              <a:ext uri="{FF2B5EF4-FFF2-40B4-BE49-F238E27FC236}">
                <a16:creationId xmlns:a16="http://schemas.microsoft.com/office/drawing/2014/main" id="{AB5E274F-0CFC-A0B4-DC3B-3E22D957DE7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>
            <a:extLst>
              <a:ext uri="{FF2B5EF4-FFF2-40B4-BE49-F238E27FC236}">
                <a16:creationId xmlns:a16="http://schemas.microsoft.com/office/drawing/2014/main" id="{9D6B5550-E172-3008-A857-CC670E82146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 dirty="0"/>
          </a:p>
        </p:txBody>
      </p:sp>
      <p:sp>
        <p:nvSpPr>
          <p:cNvPr id="4" name="Marcador de Posição do Número do Diapositivo 3">
            <a:extLst>
              <a:ext uri="{FF2B5EF4-FFF2-40B4-BE49-F238E27FC236}">
                <a16:creationId xmlns:a16="http://schemas.microsoft.com/office/drawing/2014/main" id="{25F971D9-FCC4-981A-F2A5-1B3ECAD686D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7BCD013-D896-4D5C-BB1E-D1056BE2C07B}" type="slidenum">
              <a:rPr lang="pt-PT" smtClean="0"/>
              <a:t>9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70428827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2F1C56-8A72-4858-851C-F15B634C74F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85900" y="1122362"/>
            <a:ext cx="8609322" cy="3744209"/>
          </a:xfrm>
        </p:spPr>
        <p:txBody>
          <a:bodyPr anchor="b">
            <a:normAutofit/>
          </a:bodyPr>
          <a:lstStyle>
            <a:lvl1pPr algn="l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C1834EB-45A5-426C-824A-8F07CA8F6DB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85900" y="5230134"/>
            <a:ext cx="4610100" cy="942065"/>
          </a:xfrm>
        </p:spPr>
        <p:txBody>
          <a:bodyPr>
            <a:normAutofit/>
          </a:bodyPr>
          <a:lstStyle>
            <a:lvl1pPr marL="0" indent="0" algn="l">
              <a:buNone/>
              <a:defRPr sz="16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93D55F2-5374-4778-B1EE-98996792D0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3EC1C9-2264-488D-85EE-EAD74E7AC8CD}" type="datetime1">
              <a:rPr lang="en-US" smtClean="0"/>
              <a:t>12/16/2024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44044F8-E727-4D63-B6D6-26482F83D3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PT"/>
              <a:t>24197 - UFCD 5098 Arquitetura de Hardware - Pedro Campos</a:t>
            </a: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6141F76-D956-4205-AD99-E91FD5FCC0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2D47E-0AF1-4C27-801F-64E3E5BF7F72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020397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CA6D4F-1C6D-40FB-9A92-C86C4E15C0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B67BDDB-F95B-4041-AA53-71BBCB26D9C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5977052-C8EA-459E-9E10-8EE28C50E1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9CEFD1-7FAD-4899-BA9F-186E43EA180C}" type="datetime1">
              <a:rPr lang="en-US" smtClean="0"/>
              <a:t>12/16/2024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F3E6650-E3AD-4C98-88FE-F5152966FE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PT"/>
              <a:t>24197 - UFCD 5098 Arquitetura de Hardware - Pedro Campos</a:t>
            </a: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354FED5-B228-4E3C-BFEE-0BC47D9506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2D47E-0AF1-4C27-801F-64E3E5BF7F72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91741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B0A243A-5463-4C65-85DA-03BECDAE63E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831898" y="897973"/>
            <a:ext cx="2674301" cy="5278989"/>
          </a:xfrm>
        </p:spPr>
        <p:txBody>
          <a:bodyPr vert="eaVert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E10153C-6948-4108-8FF1-033F66D4CAB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854169"/>
            <a:ext cx="7734300" cy="5322793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9345988-B24C-46FE-87B0-55D4FB7CBC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44EB36-70B5-4C5F-A357-A0DC8849CBF9}" type="datetime1">
              <a:rPr lang="en-US" smtClean="0"/>
              <a:t>12/16/2024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3AB2DB-BD1F-41F7-AC5E-57249C2700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PT"/>
              <a:t>24197 - UFCD 5098 Arquitetura de Hardware - Pedro Campos</a:t>
            </a: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081E3DB-BDAB-40CA-ABA3-A3662C0688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2D47E-0AF1-4C27-801F-64E3E5BF7F72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088146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911A1B-E09A-4F93-BC68-B160114AFC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C8C4A9-27ED-4E86-A256-5009E31342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lnSpc>
                <a:spcPct val="120000"/>
              </a:lnSpc>
              <a:defRPr/>
            </a:lvl1pPr>
            <a:lvl2pPr>
              <a:lnSpc>
                <a:spcPct val="120000"/>
              </a:lnSpc>
              <a:defRPr/>
            </a:lvl2pPr>
            <a:lvl3pPr>
              <a:lnSpc>
                <a:spcPct val="120000"/>
              </a:lnSpc>
              <a:defRPr sz="1400"/>
            </a:lvl3pPr>
            <a:lvl4pPr>
              <a:lnSpc>
                <a:spcPct val="120000"/>
              </a:lnSpc>
              <a:defRPr sz="1200"/>
            </a:lvl4pPr>
            <a:lvl5pPr>
              <a:lnSpc>
                <a:spcPct val="120000"/>
              </a:lnSpc>
              <a:defRPr sz="12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85CF91C-8771-4949-A397-928A5743EB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A84B31-E4F6-4992-8209-1142D04D7FC4}" type="datetime1">
              <a:rPr lang="en-US" smtClean="0"/>
              <a:t>12/16/2024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13EA0ED-4961-4254-B34E-71D14C4E05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PT"/>
              <a:t>24197 - UFCD 5098 Arquitetura de Hardware - Pedro Campos</a:t>
            </a: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497152-BD97-4A72-8B07-CD2BC57B84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2D47E-0AF1-4C27-801F-64E3E5BF7F72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67428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B4EAF4-C10D-4650-9587-15DA8E9F9C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9200" y="1368862"/>
            <a:ext cx="9486900" cy="3679656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BA1D5C2-6E93-4B23-A0CA-D5D7E735C71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19200" y="5318974"/>
            <a:ext cx="9486900" cy="853225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E815BFB-5D28-4ABE-AD37-0C6C3FD949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901F36-F879-4E5A-9A7A-5C003E222072}" type="datetime1">
              <a:rPr lang="en-US" smtClean="0"/>
              <a:t>12/16/2024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5A4035B-0539-4A03-87C0-22E52C98B2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PT"/>
              <a:t>24197 - UFCD 5098 Arquitetura de Hardware - Pedro Campos</a:t>
            </a: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4327ADF-48C9-49CF-BD4D-82399BF64A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2D47E-0AF1-4C27-801F-64E3E5BF7F72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07496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91A2FB-0310-4935-B7F7-E47876CD4E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987C14-52AB-4AAC-9038-29CF58EA6EA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219200" y="2168278"/>
            <a:ext cx="4702921" cy="4008684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CB2E45A-DCC0-4701-9D67-EF56AECE34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69880" y="2168278"/>
            <a:ext cx="4782699" cy="4008684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1AF0813-A167-4D17-AA79-07BD9765FE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CE8095-50C3-44F3-8088-7679DA41A0C5}" type="datetime1">
              <a:rPr lang="en-US" smtClean="0"/>
              <a:t>12/16/2024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0A940D7-D4C1-4C24-95F3-29A849CEEE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PT"/>
              <a:t>24197 - UFCD 5098 Arquitetura de Hardware - Pedro Campos</a:t>
            </a:r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7949AB7-007E-4D4D-A2C1-2C5C3310C0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2D47E-0AF1-4C27-801F-64E3E5BF7F72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01125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2B0184-BDFD-48DE-B858-B81887BFD3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9200" y="365125"/>
            <a:ext cx="9753599" cy="1577975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724FEB2-6EEC-49D4-9466-0F7A6EDB0CB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19201" y="2109789"/>
            <a:ext cx="4507931" cy="837257"/>
          </a:xfrm>
        </p:spPr>
        <p:txBody>
          <a:bodyPr anchor="b">
            <a:normAutofit/>
          </a:bodyPr>
          <a:lstStyle>
            <a:lvl1pPr marL="0" indent="0">
              <a:buNone/>
              <a:defRPr sz="2000" b="1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BDE8CF0-BAB6-4BF2-836F-FED0AF88A8A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219201" y="3063530"/>
            <a:ext cx="4507930" cy="3126131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F0751AB-FCF0-450B-A6DF-9B9A2AD2C24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464867" y="2109789"/>
            <a:ext cx="4507932" cy="837257"/>
          </a:xfrm>
        </p:spPr>
        <p:txBody>
          <a:bodyPr anchor="b">
            <a:normAutofit/>
          </a:bodyPr>
          <a:lstStyle>
            <a:lvl1pPr marL="0" indent="0">
              <a:buNone/>
              <a:defRPr sz="2000" b="1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D3898E7-3130-4CE6-AA11-C9CC8214EA1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464867" y="3063530"/>
            <a:ext cx="4507932" cy="3126131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5D85675-9678-4CB3-9AAB-D727D2B58E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589623-0386-41BA-83A2-34877C0F4FE8}" type="datetime1">
              <a:rPr lang="en-US" smtClean="0"/>
              <a:t>12/16/2024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45F8314-1849-461A-AAF2-BF149646D5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PT"/>
              <a:t>24197 - UFCD 5098 Arquitetura de Hardware - Pedro Campos</a:t>
            </a:r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B69738E-5865-473C-BAFB-BDB385C069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2D47E-0AF1-4C27-801F-64E3E5BF7F72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17051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97AC40-59FF-4CE3-B49C-C824A784C5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9200" y="365125"/>
            <a:ext cx="9493249" cy="1577975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92FAB63-E9CE-4359-A54B-07AC7E9BBA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4D026F-D5F4-48AC-8584-D8D8BDC30CC3}" type="datetime1">
              <a:rPr lang="en-US" smtClean="0"/>
              <a:t>12/16/2024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7939854-5165-4C41-8DCA-D42DFD7D90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PT"/>
              <a:t>24197 - UFCD 5098 Arquitetura de Hardware - Pedro Campos</a:t>
            </a:r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F1768E0-4535-4B0D-8B94-4C10740B0A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2D47E-0AF1-4C27-801F-64E3E5BF7F72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62832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84678E3-D115-4E49-9ECB-656CF2319E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0B098A-0C8D-42B3-963A-590732EA8DD6}" type="datetime1">
              <a:rPr lang="en-US" smtClean="0"/>
              <a:t>12/16/2024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521E6FC-7F84-4673-81D6-B85FE26DA0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PT"/>
              <a:t>24197 - UFCD 5098 Arquitetura de Hardware - Pedro Campos</a:t>
            </a:r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480318A-245C-4841-AB57-CEC5CC124D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2D47E-0AF1-4C27-801F-64E3E5BF7F72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474145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0F847B-9D86-47FF-B24A-EEA5F73EA1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9200" y="457200"/>
            <a:ext cx="3776472" cy="2852928"/>
          </a:xfrm>
        </p:spPr>
        <p:txBody>
          <a:bodyPr anchor="b"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AC0675-AD2F-44DC-8FF3-4454258A59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57582" y="987425"/>
            <a:ext cx="5948618" cy="4873625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1D96356-C0F0-4C22-B9B6-C7E0BE4F370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219200" y="3484210"/>
            <a:ext cx="3768934" cy="238477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F3EFD71-2ACA-4041-9EA2-86E7B81C31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FCAC7A-71E6-4D58-AF64-5A4B4962A923}" type="datetime1">
              <a:rPr lang="en-US" smtClean="0"/>
              <a:t>12/16/2024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ECACE3-32A8-4245-97AC-5797C147E7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PT"/>
              <a:t>24197 - UFCD 5098 Arquitetura de Hardware - Pedro Campos</a:t>
            </a:r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4D63845-314D-499C-BB75-CE9162BE6E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2D47E-0AF1-4C27-801F-64E3E5BF7F72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97334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66D3DB-B1F8-4892-96F7-0BE21DE637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9200" y="457200"/>
            <a:ext cx="3932349" cy="2852670"/>
          </a:xfrm>
        </p:spPr>
        <p:txBody>
          <a:bodyPr anchor="b">
            <a:no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40AB405-B2E9-4C4B-930C-CF1B63342F1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674810" y="657055"/>
            <a:ext cx="5831389" cy="5515146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8AF82ED-5295-4670-A3A8-B7813FF4713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219199" y="3484210"/>
            <a:ext cx="3768934" cy="237684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8BCDD2-4389-41FA-BE68-6805E3290F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16CD32-E343-4946-B71A-A5676252EB0A}" type="datetime1">
              <a:rPr lang="en-US" smtClean="0"/>
              <a:t>12/16/2024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3C1D4C8-D966-41BE-B38F-54B9134FF7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PT"/>
              <a:t>24197 - UFCD 5098 Arquitetura de Hardware - Pedro Campos</a:t>
            </a:r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3A7339F-1169-4FB1-8FAA-781335ECB2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2D47E-0AF1-4C27-801F-64E3E5BF7F72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30170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2104591-A10E-46C3-952B-F25DCBDAD1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9200" y="365125"/>
            <a:ext cx="9493249" cy="157797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1F77F62-7300-4B81-8F9B-D040A0EE179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19200" y="2318032"/>
            <a:ext cx="9493250" cy="385416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6252CF0-2C7E-4A4C-BD7E-B7CEFF0DC45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1029207" y="4680813"/>
            <a:ext cx="275833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/>
                </a:solidFill>
              </a:defRPr>
            </a:lvl1pPr>
          </a:lstStyle>
          <a:p>
            <a:fld id="{78FC059E-ED8E-482F-B01E-40D85AE296CF}" type="datetime1">
              <a:rPr lang="en-US" smtClean="0"/>
              <a:t>12/16/2024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2B49E98-61B4-4398-B18F-534336EA174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61112" y="6356350"/>
            <a:ext cx="550968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/>
                </a:solidFill>
              </a:defRPr>
            </a:lvl1pPr>
          </a:lstStyle>
          <a:p>
            <a:r>
              <a:rPr lang="pt-PT"/>
              <a:t>24197 - UFCD 5098 Arquitetura de Hardware - Pedro Campos</a:t>
            </a: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76DC5D-5820-4314-ADE6-9CD1C7D4AB6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905482" y="6356350"/>
            <a:ext cx="111208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/>
                </a:solidFill>
              </a:defRPr>
            </a:lvl1pPr>
          </a:lstStyle>
          <a:p>
            <a:fld id="{1CF2D47E-0AF1-4C27-801F-64E3E5BF7F72}" type="slidenum">
              <a:rPr lang="en-US" smtClean="0"/>
              <a:t>‹nº›</a:t>
            </a:fld>
            <a:endParaRPr lang="en-US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23F5135F-115E-423C-BE4A-B56C35DC9F3E}"/>
              </a:ext>
            </a:extLst>
          </p:cNvPr>
          <p:cNvGrpSpPr/>
          <p:nvPr/>
        </p:nvGrpSpPr>
        <p:grpSpPr>
          <a:xfrm>
            <a:off x="174436" y="6356005"/>
            <a:ext cx="358083" cy="358083"/>
            <a:chOff x="4135740" y="1745599"/>
            <a:chExt cx="558732" cy="558732"/>
          </a:xfrm>
        </p:grpSpPr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82C1E318-0F1F-4920-8C7D-FBAC66631B54}"/>
                </a:ext>
              </a:extLst>
            </p:cNvPr>
            <p:cNvGrpSpPr/>
            <p:nvPr/>
          </p:nvGrpSpPr>
          <p:grpSpPr>
            <a:xfrm>
              <a:off x="4135740" y="1745599"/>
              <a:ext cx="558732" cy="558732"/>
              <a:chOff x="1028007" y="1706560"/>
              <a:chExt cx="575710" cy="575710"/>
            </a:xfrm>
          </p:grpSpPr>
          <p:cxnSp>
            <p:nvCxnSpPr>
              <p:cNvPr id="10" name="Straight Connector 9">
                <a:extLst>
                  <a:ext uri="{FF2B5EF4-FFF2-40B4-BE49-F238E27FC236}">
                    <a16:creationId xmlns:a16="http://schemas.microsoft.com/office/drawing/2014/main" id="{DE4A7237-B6EB-4FB7-8B68-7C27438D477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028007" y="1994415"/>
                <a:ext cx="575710" cy="0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" name="Straight Connector 10">
                <a:extLst>
                  <a:ext uri="{FF2B5EF4-FFF2-40B4-BE49-F238E27FC236}">
                    <a16:creationId xmlns:a16="http://schemas.microsoft.com/office/drawing/2014/main" id="{84E00FDE-0838-4B5B-A782-6B6C92DB0A89}"/>
                  </a:ext>
                </a:extLst>
              </p:cNvPr>
              <p:cNvCxnSpPr>
                <a:cxnSpLocks/>
              </p:cNvCxnSpPr>
              <p:nvPr/>
            </p:nvCxnSpPr>
            <p:spPr>
              <a:xfrm rot="16200000">
                <a:off x="1028007" y="1994415"/>
                <a:ext cx="575710" cy="0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2BC1B2F3-8E83-4A70-B103-979C67EECED1}"/>
                </a:ext>
              </a:extLst>
            </p:cNvPr>
            <p:cNvSpPr/>
            <p:nvPr/>
          </p:nvSpPr>
          <p:spPr>
            <a:xfrm>
              <a:off x="4336389" y="1946248"/>
              <a:ext cx="157434" cy="157434"/>
            </a:xfrm>
            <a:prstGeom prst="ellipse">
              <a:avLst/>
            </a:prstGeom>
            <a:noFill/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022487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0" r:id="rId2"/>
    <p:sldLayoutId id="2147483669" r:id="rId3"/>
    <p:sldLayoutId id="2147483668" r:id="rId4"/>
    <p:sldLayoutId id="2147483667" r:id="rId5"/>
    <p:sldLayoutId id="2147483666" r:id="rId6"/>
    <p:sldLayoutId id="2147483665" r:id="rId7"/>
    <p:sldLayoutId id="2147483664" r:id="rId8"/>
    <p:sldLayoutId id="2147483663" r:id="rId9"/>
    <p:sldLayoutId id="2147483662" r:id="rId10"/>
    <p:sldLayoutId id="2147483661" r:id="rId11"/>
  </p:sldLayoutIdLst>
  <p:hf sldNum="0" hdr="0" dt="0"/>
  <p:txStyles>
    <p:titleStyle>
      <a:lvl1pPr algn="l" defTabSz="914400" rtl="0" eaLnBrk="1" latinLnBrk="0" hangingPunct="1">
        <a:lnSpc>
          <a:spcPct val="120000"/>
        </a:lnSpc>
        <a:spcBef>
          <a:spcPct val="0"/>
        </a:spcBef>
        <a:buNone/>
        <a:defRPr sz="4000" i="1" kern="1200">
          <a:solidFill>
            <a:srgbClr val="000000"/>
          </a:solidFill>
          <a:highlight>
            <a:srgbClr val="FFFF00"/>
          </a:highlight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20000"/>
        </a:lnSpc>
        <a:spcBef>
          <a:spcPts val="500"/>
        </a:spcBef>
        <a:buFont typeface="Consolas" panose="020B0609020204030204" pitchFamily="49" charset="0"/>
        <a:buChar char="+"/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64008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822960" indent="-228600" algn="l" defTabSz="914400" rtl="0" eaLnBrk="1" latinLnBrk="0" hangingPunct="1">
        <a:lnSpc>
          <a:spcPct val="120000"/>
        </a:lnSpc>
        <a:spcBef>
          <a:spcPts val="500"/>
        </a:spcBef>
        <a:buFont typeface="Consolas" panose="020B0609020204030204" pitchFamily="49" charset="0"/>
        <a:buChar char="+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100584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2.png"/><Relationship Id="rId5" Type="http://schemas.openxmlformats.org/officeDocument/2006/relationships/image" Target="../media/image1.jpe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12.png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14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13.jpeg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15.png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1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5.jp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4.jpg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jpg"/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7.jp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6.jpg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10.jp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9.jpg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11.png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45D307FA-6EBE-462C-99A2-25512D13EC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DEAF34AB-AE16-45B5-ABC1-801F062234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5"/>
            <a:srcRect/>
            <a:tile tx="0" ty="0" sx="100000" sy="100000" flip="none" algn="tl"/>
          </a:blip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Vídeo 3" descr="Peças de máquina 3D">
            <a:extLst>
              <a:ext uri="{FF2B5EF4-FFF2-40B4-BE49-F238E27FC236}">
                <a16:creationId xmlns:a16="http://schemas.microsoft.com/office/drawing/2014/main" id="{1C2CE158-64E0-A006-4122-47ECB3C59CA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>
            <a:alphaModFix amt="84000"/>
          </a:blip>
          <a:srcRect r="-1" b="283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7B20F68C-33F0-439B-8625-CDC2BA6761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729944" y="729943"/>
            <a:ext cx="6858000" cy="5398113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35000"/>
                </a:srgbClr>
              </a:gs>
              <a:gs pos="100000">
                <a:srgbClr val="000000">
                  <a:alpha val="0"/>
                </a:srgbClr>
              </a:gs>
              <a:gs pos="37000">
                <a:srgbClr val="000000">
                  <a:alpha val="20000"/>
                </a:srgb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4D8AF219-79FA-302C-2F46-987F791A7A2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42355" y="853440"/>
            <a:ext cx="10444769" cy="1569719"/>
          </a:xfrm>
        </p:spPr>
        <p:txBody>
          <a:bodyPr anchor="t">
            <a:normAutofit/>
          </a:bodyPr>
          <a:lstStyle/>
          <a:p>
            <a:r>
              <a:rPr lang="pt-PT" sz="4000" i="0" dirty="0">
                <a:highlight>
                  <a:srgbClr val="C0C0C0"/>
                </a:highlight>
              </a:rPr>
              <a:t>Projeto de Montagem de 3 Computadores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B09ABAF2-4818-60BE-C087-AD980DB9A04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49268" y="3313164"/>
            <a:ext cx="4948845" cy="1569718"/>
          </a:xfrm>
        </p:spPr>
        <p:txBody>
          <a:bodyPr>
            <a:normAutofit/>
          </a:bodyPr>
          <a:lstStyle/>
          <a:p>
            <a:r>
              <a:rPr lang="pt-PT" b="1" dirty="0">
                <a:solidFill>
                  <a:srgbClr val="FFFFFF"/>
                </a:solidFill>
              </a:rPr>
              <a:t>24197 – UFCD 5098 Arquitetura de Hardware</a:t>
            </a:r>
          </a:p>
        </p:txBody>
      </p:sp>
      <p:grpSp>
        <p:nvGrpSpPr>
          <p:cNvPr id="20" name="Group 14">
            <a:extLst>
              <a:ext uri="{FF2B5EF4-FFF2-40B4-BE49-F238E27FC236}">
                <a16:creationId xmlns:a16="http://schemas.microsoft.com/office/drawing/2014/main" id="{EA453187-2CF0-46A9-AA9B-8918BA68D0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74436" y="6388259"/>
            <a:ext cx="358083" cy="368964"/>
            <a:chOff x="4135740" y="1795926"/>
            <a:chExt cx="558732" cy="575710"/>
          </a:xfrm>
        </p:grpSpPr>
        <p:grpSp>
          <p:nvGrpSpPr>
            <p:cNvPr id="21" name="Group 15">
              <a:extLst>
                <a:ext uri="{FF2B5EF4-FFF2-40B4-BE49-F238E27FC236}">
                  <a16:creationId xmlns:a16="http://schemas.microsoft.com/office/drawing/2014/main" id="{16B33614-B2DD-490C-BEA3-564129B6AA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4135740" y="1795926"/>
              <a:ext cx="558732" cy="575710"/>
              <a:chOff x="1028007" y="1706560"/>
              <a:chExt cx="575710" cy="575710"/>
            </a:xfrm>
          </p:grpSpPr>
          <p:cxnSp>
            <p:nvCxnSpPr>
              <p:cNvPr id="18" name="Straight Connector 17">
                <a:extLst>
                  <a:ext uri="{FF2B5EF4-FFF2-40B4-BE49-F238E27FC236}">
                    <a16:creationId xmlns:a16="http://schemas.microsoft.com/office/drawing/2014/main" id="{BA8B0DBA-6761-4CDC-8B71-C1594FC5B0A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>
                <a:cxnSpLocks/>
              </p:cNvCxn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>
                <a:off x="1028007" y="1994415"/>
                <a:ext cx="575710" cy="0"/>
              </a:xfrm>
              <a:prstGeom prst="line">
                <a:avLst/>
              </a:prstGeom>
              <a:ln w="9525">
                <a:solidFill>
                  <a:srgbClr val="FFFFFF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" name="Straight Connector 18">
                <a:extLst>
                  <a:ext uri="{FF2B5EF4-FFF2-40B4-BE49-F238E27FC236}">
                    <a16:creationId xmlns:a16="http://schemas.microsoft.com/office/drawing/2014/main" id="{21A15258-2360-45C1-8DBA-ACD6A100262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>
                <a:cxnSpLocks/>
              </p:cNvCxn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6200000">
                <a:off x="1028007" y="1994415"/>
                <a:ext cx="575710" cy="0"/>
              </a:xfrm>
              <a:prstGeom prst="line">
                <a:avLst/>
              </a:prstGeom>
              <a:ln w="9525">
                <a:solidFill>
                  <a:srgbClr val="FFFFFF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2" name="Oval 21">
              <a:extLst>
                <a:ext uri="{FF2B5EF4-FFF2-40B4-BE49-F238E27FC236}">
                  <a16:creationId xmlns:a16="http://schemas.microsoft.com/office/drawing/2014/main" id="{0AE5B18B-E1A6-4A04-86B9-294AC2BCFEC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36389" y="1946248"/>
              <a:ext cx="157434" cy="157434"/>
            </a:xfrm>
            <a:prstGeom prst="ellipse">
              <a:avLst/>
            </a:prstGeom>
            <a:noFill/>
            <a:ln w="9525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5" name="Subtítulo 2">
            <a:extLst>
              <a:ext uri="{FF2B5EF4-FFF2-40B4-BE49-F238E27FC236}">
                <a16:creationId xmlns:a16="http://schemas.microsoft.com/office/drawing/2014/main" id="{FF9956F6-A5CB-6057-DCD3-C8DFE13624A8}"/>
              </a:ext>
            </a:extLst>
          </p:cNvPr>
          <p:cNvSpPr txBox="1">
            <a:spLocks/>
          </p:cNvSpPr>
          <p:nvPr/>
        </p:nvSpPr>
        <p:spPr>
          <a:xfrm>
            <a:off x="8721540" y="6211816"/>
            <a:ext cx="4948845" cy="156971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Consolas" panose="020B0609020204030204" pitchFamily="49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Consolas" panose="020B0609020204030204" pitchFamily="49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pt-PT" b="1" dirty="0">
                <a:solidFill>
                  <a:srgbClr val="FFFFFF"/>
                </a:solidFill>
              </a:rPr>
              <a:t>Formador Sérgio Cruz</a:t>
            </a:r>
          </a:p>
        </p:txBody>
      </p:sp>
      <p:sp>
        <p:nvSpPr>
          <p:cNvPr id="6" name="Marcador de Posição do Rodapé 5">
            <a:extLst>
              <a:ext uri="{FF2B5EF4-FFF2-40B4-BE49-F238E27FC236}">
                <a16:creationId xmlns:a16="http://schemas.microsoft.com/office/drawing/2014/main" id="{749D0731-B370-E6A5-E840-1064C46A98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PT"/>
              <a:t>24197 - UFCD 5098 Arquitetura de Hardware - Pedro Campos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60364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48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5B2D32F-840F-B218-E958-FC093AA8CE3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Vídeo 3" descr="Peças de máquina 3D">
            <a:extLst>
              <a:ext uri="{FF2B5EF4-FFF2-40B4-BE49-F238E27FC236}">
                <a16:creationId xmlns:a16="http://schemas.microsoft.com/office/drawing/2014/main" id="{94560002-A986-DFD8-0239-1754F4BA572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>
            <a:alphaModFix amt="84000"/>
          </a:blip>
          <a:srcRect r="-1" b="283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2" name="CaixaDeTexto 11">
            <a:extLst>
              <a:ext uri="{FF2B5EF4-FFF2-40B4-BE49-F238E27FC236}">
                <a16:creationId xmlns:a16="http://schemas.microsoft.com/office/drawing/2014/main" id="{5C8C09AD-73E2-9AD7-4025-DE3D24693504}"/>
              </a:ext>
            </a:extLst>
          </p:cNvPr>
          <p:cNvSpPr txBox="1"/>
          <p:nvPr/>
        </p:nvSpPr>
        <p:spPr>
          <a:xfrm>
            <a:off x="1371600" y="946773"/>
            <a:ext cx="9448800" cy="369332"/>
          </a:xfrm>
          <a:prstGeom prst="rect">
            <a:avLst/>
          </a:prstGeom>
          <a:solidFill>
            <a:schemeClr val="accent3">
              <a:lumMod val="75000"/>
              <a:alpha val="68000"/>
            </a:schemeClr>
          </a:solidFill>
          <a:effectLst>
            <a:outerShdw blurRad="50800" dist="889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pt-PT" b="1" dirty="0">
                <a:solidFill>
                  <a:schemeClr val="bg1">
                    <a:lumMod val="75000"/>
                  </a:schemeClr>
                </a:solidFill>
                <a:effectLst>
                  <a:outerShdw blurRad="50800" dist="114300" dir="2700000" algn="tl" rotWithShape="0">
                    <a:prstClr val="black">
                      <a:alpha val="40000"/>
                    </a:prstClr>
                  </a:outerShdw>
                </a:effectLst>
              </a:rPr>
              <a:t>Computador Pessoal</a:t>
            </a:r>
          </a:p>
        </p:txBody>
      </p:sp>
      <p:sp>
        <p:nvSpPr>
          <p:cNvPr id="14" name="Marcador de Posição do Rodapé 13">
            <a:extLst>
              <a:ext uri="{FF2B5EF4-FFF2-40B4-BE49-F238E27FC236}">
                <a16:creationId xmlns:a16="http://schemas.microsoft.com/office/drawing/2014/main" id="{5E93150A-C393-57A6-5735-FFFC44CD8C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PT"/>
              <a:t>24197 - UFCD 5098 Arquitetura de Hardware - Pedro Campos</a:t>
            </a:r>
            <a:endParaRPr lang="en-US"/>
          </a:p>
        </p:txBody>
      </p:sp>
      <p:sp>
        <p:nvSpPr>
          <p:cNvPr id="2" name="CaixaDeTexto 1">
            <a:extLst>
              <a:ext uri="{FF2B5EF4-FFF2-40B4-BE49-F238E27FC236}">
                <a16:creationId xmlns:a16="http://schemas.microsoft.com/office/drawing/2014/main" id="{F6D7CA10-8469-146E-9814-B3B842E81C98}"/>
              </a:ext>
            </a:extLst>
          </p:cNvPr>
          <p:cNvSpPr txBox="1"/>
          <p:nvPr/>
        </p:nvSpPr>
        <p:spPr>
          <a:xfrm>
            <a:off x="1371600" y="1711821"/>
            <a:ext cx="9448800" cy="3139321"/>
          </a:xfrm>
          <a:prstGeom prst="rect">
            <a:avLst/>
          </a:prstGeom>
          <a:solidFill>
            <a:schemeClr val="accent3">
              <a:lumMod val="75000"/>
              <a:alpha val="68000"/>
            </a:schemeClr>
          </a:solidFill>
          <a:effectLst>
            <a:outerShdw blurRad="50800" dist="889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t-PT" b="1" dirty="0">
                <a:solidFill>
                  <a:schemeClr val="bg1">
                    <a:lumMod val="85000"/>
                  </a:schemeClr>
                </a:solidFill>
                <a:effectLst>
                  <a:outerShdw blurRad="50800" dist="114300" dir="2700000" algn="tl" rotWithShape="0">
                    <a:prstClr val="black">
                      <a:alpha val="40000"/>
                    </a:prstClr>
                  </a:outerShdw>
                </a:effectLst>
              </a:rPr>
              <a:t>A escolha desta gráfica foi muito influenciada pelo seu comportamento em </a:t>
            </a:r>
            <a:r>
              <a:rPr lang="pt-PT" b="1" dirty="0" err="1">
                <a:solidFill>
                  <a:schemeClr val="bg1">
                    <a:lumMod val="85000"/>
                  </a:schemeClr>
                </a:solidFill>
                <a:effectLst>
                  <a:outerShdw blurRad="50800" dist="114300" dir="2700000" algn="tl" rotWithShape="0">
                    <a:prstClr val="black">
                      <a:alpha val="40000"/>
                    </a:prstClr>
                  </a:outerShdw>
                </a:effectLst>
              </a:rPr>
              <a:t>renderização</a:t>
            </a:r>
            <a:r>
              <a:rPr lang="pt-PT" b="1" dirty="0">
                <a:solidFill>
                  <a:schemeClr val="bg1">
                    <a:lumMod val="85000"/>
                  </a:schemeClr>
                </a:solidFill>
                <a:effectLst>
                  <a:outerShdw blurRad="50800" dist="114300" dir="2700000" algn="tl" rotWithShape="0">
                    <a:prstClr val="black">
                      <a:alpha val="40000"/>
                    </a:prstClr>
                  </a:outerShdw>
                </a:effectLst>
              </a:rPr>
              <a:t> 3D, edição de imagem ou até mesmo edição de vídeo em 8k.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PT" b="1" dirty="0">
              <a:solidFill>
                <a:schemeClr val="bg1">
                  <a:lumMod val="85000"/>
                </a:schemeClr>
              </a:solidFill>
              <a:effectLst>
                <a:outerShdw blurRad="50800" dist="114300" dir="2700000" algn="tl" rotWithShape="0">
                  <a:prstClr val="black">
                    <a:alpha val="40000"/>
                  </a:prstClr>
                </a:outerShdw>
              </a:effectLst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PT" b="1" dirty="0">
                <a:solidFill>
                  <a:schemeClr val="bg1">
                    <a:lumMod val="85000"/>
                  </a:schemeClr>
                </a:solidFill>
                <a:effectLst>
                  <a:outerShdw blurRad="50800" dist="114300" dir="2700000" algn="tl" rotWithShape="0">
                    <a:prstClr val="black">
                      <a:alpha val="40000"/>
                    </a:prstClr>
                  </a:outerShdw>
                </a:effectLst>
              </a:rPr>
              <a:t>Escolhi colocar 4Tb de armazenamento, para prever qualquer tipo de função que o utilizador desempenhe. Mantendo assim bastante espaço disponível.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PT" b="1" dirty="0">
              <a:solidFill>
                <a:schemeClr val="bg1">
                  <a:lumMod val="85000"/>
                </a:schemeClr>
              </a:solidFill>
              <a:effectLst>
                <a:outerShdw blurRad="50800" dist="114300" dir="2700000" algn="tl" rotWithShape="0">
                  <a:prstClr val="black">
                    <a:alpha val="40000"/>
                  </a:prstClr>
                </a:outerShdw>
              </a:effectLst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PT" b="1" dirty="0">
                <a:solidFill>
                  <a:schemeClr val="bg1">
                    <a:lumMod val="85000"/>
                  </a:schemeClr>
                </a:solidFill>
                <a:effectLst>
                  <a:outerShdw blurRad="50800" dist="114300" dir="2700000" algn="tl" rotWithShape="0">
                    <a:prstClr val="black">
                      <a:alpha val="40000"/>
                    </a:prstClr>
                  </a:outerShdw>
                </a:effectLst>
              </a:rPr>
              <a:t>Todos os outros componentes são gosto pessoal, e muito semelhantes ao já descrito no PC de </a:t>
            </a:r>
            <a:r>
              <a:rPr lang="pt-PT" b="1" dirty="0" err="1">
                <a:solidFill>
                  <a:schemeClr val="bg1">
                    <a:lumMod val="85000"/>
                  </a:schemeClr>
                </a:solidFill>
                <a:effectLst>
                  <a:outerShdw blurRad="50800" dist="114300" dir="2700000" algn="tl" rotWithShape="0">
                    <a:prstClr val="black">
                      <a:alpha val="40000"/>
                    </a:prstClr>
                  </a:outerShdw>
                </a:effectLst>
              </a:rPr>
              <a:t>gamming</a:t>
            </a:r>
            <a:r>
              <a:rPr lang="pt-PT" b="1" dirty="0">
                <a:solidFill>
                  <a:schemeClr val="bg1">
                    <a:lumMod val="85000"/>
                  </a:schemeClr>
                </a:solidFill>
                <a:effectLst>
                  <a:outerShdw blurRad="50800" dist="114300" dir="2700000" algn="tl" rotWithShape="0">
                    <a:prstClr val="black">
                      <a:alpha val="40000"/>
                    </a:prstClr>
                  </a:outerShdw>
                </a:effectLst>
              </a:rPr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PT" b="1" dirty="0">
              <a:solidFill>
                <a:schemeClr val="bg1">
                  <a:lumMod val="85000"/>
                </a:schemeClr>
              </a:solidFill>
              <a:effectLst>
                <a:outerShdw blurRad="50800" dist="114300" dir="2700000" algn="t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5989544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48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D9279A4-A11A-A9F2-5013-BBBCF12949A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Vídeo 3" descr="Peças de máquina 3D">
            <a:extLst>
              <a:ext uri="{FF2B5EF4-FFF2-40B4-BE49-F238E27FC236}">
                <a16:creationId xmlns:a16="http://schemas.microsoft.com/office/drawing/2014/main" id="{8FE87902-1805-65D5-2F6B-A56277B3077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>
            <a:alphaModFix amt="84000"/>
          </a:blip>
          <a:srcRect r="-1" b="283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2" name="CaixaDeTexto 11">
            <a:extLst>
              <a:ext uri="{FF2B5EF4-FFF2-40B4-BE49-F238E27FC236}">
                <a16:creationId xmlns:a16="http://schemas.microsoft.com/office/drawing/2014/main" id="{4A81BBBC-CA3D-F44F-2D24-1FE227444D3A}"/>
              </a:ext>
            </a:extLst>
          </p:cNvPr>
          <p:cNvSpPr txBox="1"/>
          <p:nvPr/>
        </p:nvSpPr>
        <p:spPr>
          <a:xfrm>
            <a:off x="1371600" y="946773"/>
            <a:ext cx="9448800" cy="369332"/>
          </a:xfrm>
          <a:prstGeom prst="rect">
            <a:avLst/>
          </a:prstGeom>
          <a:solidFill>
            <a:schemeClr val="accent3">
              <a:lumMod val="75000"/>
              <a:alpha val="68000"/>
            </a:schemeClr>
          </a:solidFill>
          <a:effectLst>
            <a:outerShdw blurRad="50800" dist="889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pt-PT" b="1" dirty="0" err="1">
                <a:solidFill>
                  <a:schemeClr val="bg1">
                    <a:lumMod val="75000"/>
                  </a:schemeClr>
                </a:solidFill>
                <a:effectLst>
                  <a:outerShdw blurRad="50800" dist="114300" dir="2700000" algn="tl" rotWithShape="0">
                    <a:prstClr val="black">
                      <a:alpha val="40000"/>
                    </a:prstClr>
                  </a:outerShdw>
                </a:effectLst>
              </a:rPr>
              <a:t>Rack</a:t>
            </a:r>
            <a:r>
              <a:rPr lang="pt-PT" b="1" dirty="0">
                <a:solidFill>
                  <a:schemeClr val="bg1">
                    <a:lumMod val="75000"/>
                  </a:schemeClr>
                </a:solidFill>
                <a:effectLst>
                  <a:outerShdw blurRad="50800" dist="114300" dir="2700000" algn="tl" rotWithShape="0">
                    <a:prstClr val="black">
                      <a:alpha val="40000"/>
                    </a:prstClr>
                  </a:outerShdw>
                </a:effectLst>
              </a:rPr>
              <a:t> de Servidor</a:t>
            </a:r>
          </a:p>
        </p:txBody>
      </p:sp>
      <p:sp>
        <p:nvSpPr>
          <p:cNvPr id="14" name="Marcador de Posição do Rodapé 13">
            <a:extLst>
              <a:ext uri="{FF2B5EF4-FFF2-40B4-BE49-F238E27FC236}">
                <a16:creationId xmlns:a16="http://schemas.microsoft.com/office/drawing/2014/main" id="{B9AAB301-3E00-5984-3C87-2FF03C4DA3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PT"/>
              <a:t>24197 - UFCD 5098 Arquitetura de Hardware - Pedro Campos</a:t>
            </a:r>
            <a:endParaRPr lang="en-US"/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5550D891-45F6-CF6F-751A-9770B935BEF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371600" y="1428680"/>
            <a:ext cx="7543799" cy="44825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05974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48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4C8A1B6-165B-CD07-75CE-9509DE4E424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Vídeo 3" descr="Peças de máquina 3D">
            <a:extLst>
              <a:ext uri="{FF2B5EF4-FFF2-40B4-BE49-F238E27FC236}">
                <a16:creationId xmlns:a16="http://schemas.microsoft.com/office/drawing/2014/main" id="{EAFC1E9D-4D0F-023B-1950-2D7070D5744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>
            <a:alphaModFix amt="84000"/>
          </a:blip>
          <a:srcRect r="-1" b="283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2" name="CaixaDeTexto 11">
            <a:extLst>
              <a:ext uri="{FF2B5EF4-FFF2-40B4-BE49-F238E27FC236}">
                <a16:creationId xmlns:a16="http://schemas.microsoft.com/office/drawing/2014/main" id="{D4917685-EF2C-1C07-5159-5E21216ACF64}"/>
              </a:ext>
            </a:extLst>
          </p:cNvPr>
          <p:cNvSpPr txBox="1"/>
          <p:nvPr/>
        </p:nvSpPr>
        <p:spPr>
          <a:xfrm>
            <a:off x="1371600" y="946773"/>
            <a:ext cx="9448800" cy="369332"/>
          </a:xfrm>
          <a:prstGeom prst="rect">
            <a:avLst/>
          </a:prstGeom>
          <a:solidFill>
            <a:schemeClr val="accent3">
              <a:lumMod val="75000"/>
              <a:alpha val="68000"/>
            </a:schemeClr>
          </a:solidFill>
          <a:effectLst>
            <a:outerShdw blurRad="50800" dist="889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pt-PT" b="1" dirty="0" err="1">
                <a:solidFill>
                  <a:schemeClr val="bg1">
                    <a:lumMod val="75000"/>
                  </a:schemeClr>
                </a:solidFill>
                <a:effectLst>
                  <a:outerShdw blurRad="50800" dist="114300" dir="2700000" algn="tl" rotWithShape="0">
                    <a:prstClr val="black">
                      <a:alpha val="40000"/>
                    </a:prstClr>
                  </a:outerShdw>
                </a:effectLst>
              </a:rPr>
              <a:t>Rack</a:t>
            </a:r>
            <a:r>
              <a:rPr lang="pt-PT" b="1" dirty="0">
                <a:solidFill>
                  <a:schemeClr val="bg1">
                    <a:lumMod val="75000"/>
                  </a:schemeClr>
                </a:solidFill>
                <a:effectLst>
                  <a:outerShdw blurRad="50800" dist="114300" dir="2700000" algn="tl" rotWithShape="0">
                    <a:prstClr val="black">
                      <a:alpha val="40000"/>
                    </a:prstClr>
                  </a:outerShdw>
                </a:effectLst>
              </a:rPr>
              <a:t> de Servidor</a:t>
            </a:r>
          </a:p>
        </p:txBody>
      </p:sp>
      <p:sp>
        <p:nvSpPr>
          <p:cNvPr id="14" name="Marcador de Posição do Rodapé 13">
            <a:extLst>
              <a:ext uri="{FF2B5EF4-FFF2-40B4-BE49-F238E27FC236}">
                <a16:creationId xmlns:a16="http://schemas.microsoft.com/office/drawing/2014/main" id="{2F7A6C30-207A-45D4-90C2-02C71B4133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PT"/>
              <a:t>24197 - UFCD 5098 Arquitetura de Hardware - Pedro Campos</a:t>
            </a:r>
            <a:endParaRPr lang="en-US"/>
          </a:p>
        </p:txBody>
      </p:sp>
      <p:sp>
        <p:nvSpPr>
          <p:cNvPr id="2" name="CaixaDeTexto 1">
            <a:extLst>
              <a:ext uri="{FF2B5EF4-FFF2-40B4-BE49-F238E27FC236}">
                <a16:creationId xmlns:a16="http://schemas.microsoft.com/office/drawing/2014/main" id="{046C3D23-CC12-B1D0-0BAF-CF962C7F703D}"/>
              </a:ext>
            </a:extLst>
          </p:cNvPr>
          <p:cNvSpPr txBox="1"/>
          <p:nvPr/>
        </p:nvSpPr>
        <p:spPr>
          <a:xfrm>
            <a:off x="1371600" y="1611237"/>
            <a:ext cx="9448800" cy="2585323"/>
          </a:xfrm>
          <a:prstGeom prst="rect">
            <a:avLst/>
          </a:prstGeom>
          <a:solidFill>
            <a:schemeClr val="accent3">
              <a:lumMod val="75000"/>
              <a:alpha val="68000"/>
            </a:schemeClr>
          </a:solidFill>
          <a:effectLst>
            <a:outerShdw blurRad="50800" dist="889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t-PT" b="1" dirty="0">
                <a:solidFill>
                  <a:schemeClr val="bg1">
                    <a:lumMod val="75000"/>
                  </a:schemeClr>
                </a:solidFill>
                <a:effectLst>
                  <a:outerShdw blurRad="50800" dist="114300" dir="2700000" algn="tl" rotWithShape="0">
                    <a:prstClr val="black">
                      <a:alpha val="40000"/>
                    </a:prstClr>
                  </a:outerShdw>
                </a:effectLst>
              </a:rPr>
              <a:t>Sobre o </a:t>
            </a:r>
            <a:r>
              <a:rPr lang="pt-PT" b="1" dirty="0" err="1">
                <a:solidFill>
                  <a:schemeClr val="bg1">
                    <a:lumMod val="75000"/>
                  </a:schemeClr>
                </a:solidFill>
                <a:effectLst>
                  <a:outerShdw blurRad="50800" dist="114300" dir="2700000" algn="tl" rotWithShape="0">
                    <a:prstClr val="black">
                      <a:alpha val="40000"/>
                    </a:prstClr>
                  </a:outerShdw>
                </a:effectLst>
              </a:rPr>
              <a:t>Rack</a:t>
            </a:r>
            <a:r>
              <a:rPr lang="pt-PT" b="1" dirty="0">
                <a:solidFill>
                  <a:schemeClr val="bg1">
                    <a:lumMod val="75000"/>
                  </a:schemeClr>
                </a:solidFill>
                <a:effectLst>
                  <a:outerShdw blurRad="50800" dist="114300" dir="2700000" algn="tl" rotWithShape="0">
                    <a:prstClr val="black">
                      <a:alpha val="40000"/>
                    </a:prstClr>
                  </a:outerShdw>
                </a:effectLst>
              </a:rPr>
              <a:t> da ASUS não há muito a dizer, este chassi foi desenhado para suportar hardware de alto desempenho e não poderia haver melhor escolha para a seleção de componentes que fiz.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PT" b="1" dirty="0">
              <a:solidFill>
                <a:schemeClr val="bg1">
                  <a:lumMod val="75000"/>
                </a:schemeClr>
              </a:solidFill>
              <a:effectLst>
                <a:outerShdw blurRad="50800" dist="114300" dir="2700000" algn="tl" rotWithShape="0">
                  <a:prstClr val="black">
                    <a:alpha val="40000"/>
                  </a:prstClr>
                </a:outerShdw>
              </a:effectLst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PT" b="1" dirty="0">
                <a:solidFill>
                  <a:schemeClr val="bg1">
                    <a:lumMod val="75000"/>
                  </a:schemeClr>
                </a:solidFill>
                <a:effectLst>
                  <a:outerShdw blurRad="50800" dist="114300" dir="2700000" algn="tl" rotWithShape="0">
                    <a:prstClr val="black">
                      <a:alpha val="40000"/>
                    </a:prstClr>
                  </a:outerShdw>
                </a:effectLst>
              </a:rPr>
              <a:t>O processador AMD EPYC 9654P, é um dos mais poderosos do mercado atualmente, com 96 núcleos e um </a:t>
            </a:r>
            <a:r>
              <a:rPr lang="pt-PT" b="1" dirty="0" err="1">
                <a:solidFill>
                  <a:schemeClr val="bg1">
                    <a:lumMod val="75000"/>
                  </a:schemeClr>
                </a:solidFill>
                <a:effectLst>
                  <a:outerShdw blurRad="50800" dist="114300" dir="2700000" algn="tl" rotWithShape="0">
                    <a:prstClr val="black">
                      <a:alpha val="40000"/>
                    </a:prstClr>
                  </a:outerShdw>
                </a:effectLst>
              </a:rPr>
              <a:t>boost</a:t>
            </a:r>
            <a:r>
              <a:rPr lang="pt-PT" b="1" dirty="0">
                <a:solidFill>
                  <a:schemeClr val="bg1">
                    <a:lumMod val="75000"/>
                  </a:schemeClr>
                </a:solidFill>
                <a:effectLst>
                  <a:outerShdw blurRad="50800" dist="114300" dir="2700000" algn="tl" rotWithShape="0">
                    <a:prstClr val="black">
                      <a:alpha val="40000"/>
                    </a:prstClr>
                  </a:outerShdw>
                </a:effectLst>
              </a:rPr>
              <a:t> de até 3,7GHz faz praticamente tudo, desde virtualização de múltiplas máquinas virtuais, computação de alto desempenho como análise de dados e inteligência artificial e serviços em CLOUD que exijam muitos núcleos e níveis de cache altas.</a:t>
            </a:r>
          </a:p>
        </p:txBody>
      </p:sp>
      <p:pic>
        <p:nvPicPr>
          <p:cNvPr id="6" name="Imagem 5" descr="Uma imagem com texto, Retângulo, memória flash, sinalizar&#10;&#10;Descrição gerada automaticamente">
            <a:extLst>
              <a:ext uri="{FF2B5EF4-FFF2-40B4-BE49-F238E27FC236}">
                <a16:creationId xmlns:a16="http://schemas.microsoft.com/office/drawing/2014/main" id="{EC91714B-55F7-CF28-E702-CA51D386457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10550" y="4405312"/>
            <a:ext cx="2438400" cy="1876425"/>
          </a:xfrm>
          <a:prstGeom prst="rect">
            <a:avLst/>
          </a:prstGeom>
        </p:spPr>
      </p:pic>
      <p:pic>
        <p:nvPicPr>
          <p:cNvPr id="8" name="Imagem 7" descr="Uma imagem com eletrónica, unidade, Componente de computador&#10;&#10;Descrição gerada automaticamente">
            <a:extLst>
              <a:ext uri="{FF2B5EF4-FFF2-40B4-BE49-F238E27FC236}">
                <a16:creationId xmlns:a16="http://schemas.microsoft.com/office/drawing/2014/main" id="{9276888C-3769-0EEF-C077-C20F12D84F2D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43050" y="4303909"/>
            <a:ext cx="2079229" cy="20792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58763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48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4669089-2241-1B8E-77BF-EE81F2DA95D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Vídeo 3" descr="Peças de máquina 3D">
            <a:extLst>
              <a:ext uri="{FF2B5EF4-FFF2-40B4-BE49-F238E27FC236}">
                <a16:creationId xmlns:a16="http://schemas.microsoft.com/office/drawing/2014/main" id="{D805EF87-6C06-8807-CF84-240C5C62A07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>
            <a:alphaModFix amt="84000"/>
          </a:blip>
          <a:srcRect r="-1" b="283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2" name="CaixaDeTexto 11">
            <a:extLst>
              <a:ext uri="{FF2B5EF4-FFF2-40B4-BE49-F238E27FC236}">
                <a16:creationId xmlns:a16="http://schemas.microsoft.com/office/drawing/2014/main" id="{F5D2CD54-C70C-CA5B-DCF6-5AA339D45E07}"/>
              </a:ext>
            </a:extLst>
          </p:cNvPr>
          <p:cNvSpPr txBox="1"/>
          <p:nvPr/>
        </p:nvSpPr>
        <p:spPr>
          <a:xfrm>
            <a:off x="1371600" y="946773"/>
            <a:ext cx="9448800" cy="369332"/>
          </a:xfrm>
          <a:prstGeom prst="rect">
            <a:avLst/>
          </a:prstGeom>
          <a:solidFill>
            <a:schemeClr val="accent3">
              <a:lumMod val="75000"/>
              <a:alpha val="68000"/>
            </a:schemeClr>
          </a:solidFill>
          <a:effectLst>
            <a:outerShdw blurRad="50800" dist="889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pt-PT" b="1" dirty="0" err="1">
                <a:solidFill>
                  <a:schemeClr val="bg1">
                    <a:lumMod val="75000"/>
                  </a:schemeClr>
                </a:solidFill>
                <a:effectLst>
                  <a:outerShdw blurRad="50800" dist="114300" dir="2700000" algn="tl" rotWithShape="0">
                    <a:prstClr val="black">
                      <a:alpha val="40000"/>
                    </a:prstClr>
                  </a:outerShdw>
                </a:effectLst>
              </a:rPr>
              <a:t>Rack</a:t>
            </a:r>
            <a:r>
              <a:rPr lang="pt-PT" b="1" dirty="0">
                <a:solidFill>
                  <a:schemeClr val="bg1">
                    <a:lumMod val="75000"/>
                  </a:schemeClr>
                </a:solidFill>
                <a:effectLst>
                  <a:outerShdw blurRad="50800" dist="114300" dir="2700000" algn="tl" rotWithShape="0">
                    <a:prstClr val="black">
                      <a:alpha val="40000"/>
                    </a:prstClr>
                  </a:outerShdw>
                </a:effectLst>
              </a:rPr>
              <a:t> de Servidor</a:t>
            </a:r>
          </a:p>
        </p:txBody>
      </p:sp>
      <p:sp>
        <p:nvSpPr>
          <p:cNvPr id="14" name="Marcador de Posição do Rodapé 13">
            <a:extLst>
              <a:ext uri="{FF2B5EF4-FFF2-40B4-BE49-F238E27FC236}">
                <a16:creationId xmlns:a16="http://schemas.microsoft.com/office/drawing/2014/main" id="{8AB5FD96-DD4E-F9AB-6997-6C9625626B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PT"/>
              <a:t>24197 - UFCD 5098 Arquitetura de Hardware - Pedro Campos</a:t>
            </a:r>
            <a:endParaRPr lang="en-US"/>
          </a:p>
        </p:txBody>
      </p:sp>
      <p:sp>
        <p:nvSpPr>
          <p:cNvPr id="2" name="CaixaDeTexto 1">
            <a:extLst>
              <a:ext uri="{FF2B5EF4-FFF2-40B4-BE49-F238E27FC236}">
                <a16:creationId xmlns:a16="http://schemas.microsoft.com/office/drawing/2014/main" id="{6112A6B0-25BE-8E51-C3F1-F432DC75C161}"/>
              </a:ext>
            </a:extLst>
          </p:cNvPr>
          <p:cNvSpPr txBox="1"/>
          <p:nvPr/>
        </p:nvSpPr>
        <p:spPr>
          <a:xfrm>
            <a:off x="1371600" y="1611237"/>
            <a:ext cx="9448800" cy="2031325"/>
          </a:xfrm>
          <a:prstGeom prst="rect">
            <a:avLst/>
          </a:prstGeom>
          <a:solidFill>
            <a:schemeClr val="accent3">
              <a:lumMod val="75000"/>
              <a:alpha val="68000"/>
            </a:schemeClr>
          </a:solidFill>
          <a:effectLst>
            <a:outerShdw blurRad="50800" dist="889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t-PT" b="1" dirty="0">
                <a:solidFill>
                  <a:schemeClr val="bg1">
                    <a:lumMod val="75000"/>
                  </a:schemeClr>
                </a:solidFill>
                <a:effectLst>
                  <a:outerShdw blurRad="50800" dist="114300" dir="2700000" algn="tl" rotWithShape="0">
                    <a:prstClr val="black">
                      <a:alpha val="40000"/>
                    </a:prstClr>
                  </a:outerShdw>
                </a:effectLst>
              </a:rPr>
              <a:t>A placa gráfica é uma placa de alto desempenho, como aliás todo este </a:t>
            </a:r>
            <a:r>
              <a:rPr lang="pt-PT" b="1" dirty="0" err="1">
                <a:solidFill>
                  <a:schemeClr val="bg1">
                    <a:lumMod val="75000"/>
                  </a:schemeClr>
                </a:solidFill>
                <a:effectLst>
                  <a:outerShdw blurRad="50800" dist="114300" dir="2700000" algn="tl" rotWithShape="0">
                    <a:prstClr val="black">
                      <a:alpha val="40000"/>
                    </a:prstClr>
                  </a:outerShdw>
                </a:effectLst>
              </a:rPr>
              <a:t>rack</a:t>
            </a:r>
            <a:r>
              <a:rPr lang="pt-PT" b="1" dirty="0">
                <a:solidFill>
                  <a:schemeClr val="bg1">
                    <a:lumMod val="75000"/>
                  </a:schemeClr>
                </a:solidFill>
                <a:effectLst>
                  <a:outerShdw blurRad="50800" dist="114300" dir="2700000" algn="tl" rotWithShape="0">
                    <a:prstClr val="black">
                      <a:alpha val="40000"/>
                    </a:prstClr>
                  </a:outerShdw>
                </a:effectLst>
              </a:rPr>
              <a:t> está a ser preparado. A escolha da gráfica combina com a possibilidade deste servidor ser usado para cálculos científicos, </a:t>
            </a:r>
            <a:r>
              <a:rPr lang="pt-PT" b="1" dirty="0" err="1">
                <a:solidFill>
                  <a:schemeClr val="bg1">
                    <a:lumMod val="75000"/>
                  </a:schemeClr>
                </a:solidFill>
                <a:effectLst>
                  <a:outerShdw blurRad="50800" dist="114300" dir="2700000" algn="tl" rotWithShape="0">
                    <a:prstClr val="black">
                      <a:alpha val="40000"/>
                    </a:prstClr>
                  </a:outerShdw>
                </a:effectLst>
              </a:rPr>
              <a:t>renderização</a:t>
            </a:r>
            <a:r>
              <a:rPr lang="pt-PT" b="1" dirty="0">
                <a:solidFill>
                  <a:schemeClr val="bg1">
                    <a:lumMod val="75000"/>
                  </a:schemeClr>
                </a:solidFill>
                <a:effectLst>
                  <a:outerShdw blurRad="50800" dist="114300" dir="2700000" algn="tl" rotWithShape="0">
                    <a:prstClr val="black">
                      <a:alpha val="40000"/>
                    </a:prstClr>
                  </a:outerShdw>
                </a:effectLst>
              </a:rPr>
              <a:t>, </a:t>
            </a:r>
            <a:r>
              <a:rPr lang="pt-PT" b="1" dirty="0" err="1">
                <a:solidFill>
                  <a:schemeClr val="bg1">
                    <a:lumMod val="75000"/>
                  </a:schemeClr>
                </a:solidFill>
                <a:effectLst>
                  <a:outerShdw blurRad="50800" dist="114300" dir="2700000" algn="tl" rotWithShape="0">
                    <a:prstClr val="black">
                      <a:alpha val="40000"/>
                    </a:prstClr>
                  </a:outerShdw>
                </a:effectLst>
              </a:rPr>
              <a:t>machine</a:t>
            </a:r>
            <a:r>
              <a:rPr lang="pt-PT" b="1" dirty="0">
                <a:solidFill>
                  <a:schemeClr val="bg1">
                    <a:lumMod val="75000"/>
                  </a:schemeClr>
                </a:solidFill>
                <a:effectLst>
                  <a:outerShdw blurRad="50800" dist="114300" dir="2700000" algn="tl" rotWithShape="0">
                    <a:prstClr val="black">
                      <a:alpha val="40000"/>
                    </a:prstClr>
                  </a:outerShdw>
                </a:effectLst>
              </a:rPr>
              <a:t> </a:t>
            </a:r>
            <a:r>
              <a:rPr lang="pt-PT" b="1" dirty="0" err="1">
                <a:solidFill>
                  <a:schemeClr val="bg1">
                    <a:lumMod val="75000"/>
                  </a:schemeClr>
                </a:solidFill>
                <a:effectLst>
                  <a:outerShdw blurRad="50800" dist="114300" dir="2700000" algn="tl" rotWithShape="0">
                    <a:prstClr val="black">
                      <a:alpha val="40000"/>
                    </a:prstClr>
                  </a:outerShdw>
                </a:effectLst>
              </a:rPr>
              <a:t>learning</a:t>
            </a:r>
            <a:r>
              <a:rPr lang="pt-PT" b="1" dirty="0">
                <a:solidFill>
                  <a:schemeClr val="bg1">
                    <a:lumMod val="75000"/>
                  </a:schemeClr>
                </a:solidFill>
                <a:effectLst>
                  <a:outerShdw blurRad="50800" dist="114300" dir="2700000" algn="tl" rotWithShape="0">
                    <a:prstClr val="black">
                      <a:alpha val="40000"/>
                    </a:prstClr>
                  </a:outerShdw>
                </a:effectLst>
              </a:rPr>
              <a:t>. Ideal também para aplicações com CUDA (computação paralela).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PT" b="1" dirty="0">
              <a:solidFill>
                <a:schemeClr val="bg1">
                  <a:lumMod val="75000"/>
                </a:schemeClr>
              </a:solidFill>
              <a:effectLst>
                <a:outerShdw blurRad="50800" dist="114300" dir="2700000" algn="tl" rotWithShape="0">
                  <a:prstClr val="black">
                    <a:alpha val="40000"/>
                  </a:prstClr>
                </a:outerShdw>
              </a:effectLst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PT" b="1" dirty="0">
                <a:solidFill>
                  <a:schemeClr val="bg1">
                    <a:lumMod val="75000"/>
                  </a:schemeClr>
                </a:solidFill>
                <a:effectLst>
                  <a:outerShdw blurRad="50800" dist="114300" dir="2700000" algn="tl" rotWithShape="0">
                    <a:prstClr val="black">
                      <a:alpha val="40000"/>
                    </a:prstClr>
                  </a:outerShdw>
                </a:effectLst>
              </a:rPr>
              <a:t>A fonte de alimentação mais uma vez tive de escolher com um bom rate. </a:t>
            </a:r>
          </a:p>
        </p:txBody>
      </p:sp>
      <p:pic>
        <p:nvPicPr>
          <p:cNvPr id="5" name="Imagem 4" descr="Uma imagem com eletrónica, Dispositivo eletrónico, aparelho, círculo&#10;&#10;Descrição gerada automaticamente">
            <a:extLst>
              <a:ext uri="{FF2B5EF4-FFF2-40B4-BE49-F238E27FC236}">
                <a16:creationId xmlns:a16="http://schemas.microsoft.com/office/drawing/2014/main" id="{AFA70044-CE23-B346-6FE1-42A831D2E1B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33675" y="3191712"/>
            <a:ext cx="3529763" cy="35297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01439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48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4669089-2241-1B8E-77BF-EE81F2DA95D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Vídeo 3" descr="Peças de máquina 3D">
            <a:extLst>
              <a:ext uri="{FF2B5EF4-FFF2-40B4-BE49-F238E27FC236}">
                <a16:creationId xmlns:a16="http://schemas.microsoft.com/office/drawing/2014/main" id="{D805EF87-6C06-8807-CF84-240C5C62A07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>
            <a:alphaModFix amt="84000"/>
          </a:blip>
          <a:srcRect r="-1" b="283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2" name="CaixaDeTexto 11">
            <a:extLst>
              <a:ext uri="{FF2B5EF4-FFF2-40B4-BE49-F238E27FC236}">
                <a16:creationId xmlns:a16="http://schemas.microsoft.com/office/drawing/2014/main" id="{F5D2CD54-C70C-CA5B-DCF6-5AA339D45E07}"/>
              </a:ext>
            </a:extLst>
          </p:cNvPr>
          <p:cNvSpPr txBox="1"/>
          <p:nvPr/>
        </p:nvSpPr>
        <p:spPr>
          <a:xfrm>
            <a:off x="1371600" y="946773"/>
            <a:ext cx="9448800" cy="369332"/>
          </a:xfrm>
          <a:prstGeom prst="rect">
            <a:avLst/>
          </a:prstGeom>
          <a:solidFill>
            <a:schemeClr val="accent3">
              <a:lumMod val="75000"/>
              <a:alpha val="68000"/>
            </a:schemeClr>
          </a:solidFill>
          <a:effectLst>
            <a:outerShdw blurRad="50800" dist="889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pt-PT" b="1" dirty="0">
                <a:solidFill>
                  <a:schemeClr val="bg1">
                    <a:lumMod val="75000"/>
                  </a:schemeClr>
                </a:solidFill>
                <a:effectLst>
                  <a:outerShdw blurRad="50800" dist="114300" dir="2700000" algn="tl" rotWithShape="0">
                    <a:prstClr val="black">
                      <a:alpha val="40000"/>
                    </a:prstClr>
                  </a:outerShdw>
                </a:effectLst>
              </a:rPr>
              <a:t>Trabalho realizado por: Pedro Campos</a:t>
            </a:r>
          </a:p>
        </p:txBody>
      </p:sp>
      <p:sp>
        <p:nvSpPr>
          <p:cNvPr id="14" name="Marcador de Posição do Rodapé 13">
            <a:extLst>
              <a:ext uri="{FF2B5EF4-FFF2-40B4-BE49-F238E27FC236}">
                <a16:creationId xmlns:a16="http://schemas.microsoft.com/office/drawing/2014/main" id="{8AB5FD96-DD4E-F9AB-6997-6C9625626B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PT"/>
              <a:t>24197 - UFCD 5098 Arquitetura de Hardware - Pedro Campos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04044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48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39F0E4E-38BB-7452-0A75-BC284C78DCD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Vídeo 3" descr="Peças de máquina 3D">
            <a:extLst>
              <a:ext uri="{FF2B5EF4-FFF2-40B4-BE49-F238E27FC236}">
                <a16:creationId xmlns:a16="http://schemas.microsoft.com/office/drawing/2014/main" id="{B3992994-FAA0-24C4-DC90-444BF5F5708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>
            <a:alphaModFix amt="84000"/>
          </a:blip>
          <a:srcRect r="-1" b="283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2" name="CaixaDeTexto 11">
            <a:extLst>
              <a:ext uri="{FF2B5EF4-FFF2-40B4-BE49-F238E27FC236}">
                <a16:creationId xmlns:a16="http://schemas.microsoft.com/office/drawing/2014/main" id="{4D7BDF68-EB0D-1174-DF7A-E58294FA5472}"/>
              </a:ext>
            </a:extLst>
          </p:cNvPr>
          <p:cNvSpPr txBox="1"/>
          <p:nvPr/>
        </p:nvSpPr>
        <p:spPr>
          <a:xfrm>
            <a:off x="1371600" y="946773"/>
            <a:ext cx="9448800" cy="1754326"/>
          </a:xfrm>
          <a:prstGeom prst="rect">
            <a:avLst/>
          </a:prstGeom>
          <a:solidFill>
            <a:schemeClr val="accent3">
              <a:lumMod val="75000"/>
              <a:alpha val="68000"/>
            </a:schemeClr>
          </a:solidFill>
          <a:effectLst>
            <a:outerShdw blurRad="50800" dist="889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pt-PT" b="1" dirty="0">
                <a:solidFill>
                  <a:schemeClr val="bg1">
                    <a:lumMod val="75000"/>
                  </a:schemeClr>
                </a:solidFill>
                <a:effectLst>
                  <a:outerShdw blurRad="50800" dist="114300" dir="2700000" algn="tl" rotWithShape="0">
                    <a:prstClr val="black">
                      <a:alpha val="40000"/>
                    </a:prstClr>
                  </a:outerShdw>
                </a:effectLst>
              </a:rPr>
              <a:t>O âmbito deste trabalho é montar 3 computadores para finalidades diferentes:</a:t>
            </a:r>
          </a:p>
          <a:p>
            <a:endParaRPr lang="pt-PT" b="1" dirty="0">
              <a:solidFill>
                <a:schemeClr val="bg1">
                  <a:lumMod val="75000"/>
                </a:schemeClr>
              </a:solidFill>
              <a:effectLst>
                <a:outerShdw blurRad="50800" dist="114300" dir="2700000" algn="tl" rotWithShape="0">
                  <a:prstClr val="black">
                    <a:alpha val="40000"/>
                  </a:prstClr>
                </a:outerShdw>
              </a:effectLst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PT" b="1" dirty="0" err="1">
                <a:solidFill>
                  <a:schemeClr val="bg1">
                    <a:lumMod val="75000"/>
                  </a:schemeClr>
                </a:solidFill>
                <a:effectLst>
                  <a:outerShdw blurRad="50800" dist="114300" dir="2700000" algn="tl" rotWithShape="0">
                    <a:prstClr val="black">
                      <a:alpha val="40000"/>
                    </a:prstClr>
                  </a:outerShdw>
                </a:effectLst>
              </a:rPr>
              <a:t>Gamming</a:t>
            </a:r>
            <a:r>
              <a:rPr lang="pt-PT" b="1" dirty="0">
                <a:solidFill>
                  <a:schemeClr val="bg1">
                    <a:lumMod val="75000"/>
                  </a:schemeClr>
                </a:solidFill>
                <a:effectLst>
                  <a:outerShdw blurRad="50800" dist="114300" dir="2700000" algn="tl" rotWithShape="0">
                    <a:prstClr val="black">
                      <a:alpha val="40000"/>
                    </a:prstClr>
                  </a:outerShdw>
                </a:effectLst>
              </a:rPr>
              <a:t>,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PT" b="1" dirty="0" err="1">
                <a:solidFill>
                  <a:schemeClr val="bg1">
                    <a:lumMod val="75000"/>
                  </a:schemeClr>
                </a:solidFill>
                <a:effectLst>
                  <a:outerShdw blurRad="50800" dist="114300" dir="2700000" algn="tl" rotWithShape="0">
                    <a:prstClr val="black">
                      <a:alpha val="40000"/>
                    </a:prstClr>
                  </a:outerShdw>
                </a:effectLst>
              </a:rPr>
              <a:t>Rack</a:t>
            </a:r>
            <a:r>
              <a:rPr lang="pt-PT" b="1" dirty="0">
                <a:solidFill>
                  <a:schemeClr val="bg1">
                    <a:lumMod val="75000"/>
                  </a:schemeClr>
                </a:solidFill>
                <a:effectLst>
                  <a:outerShdw blurRad="50800" dist="114300" dir="2700000" algn="tl" rotWithShape="0">
                    <a:prstClr val="black">
                      <a:alpha val="40000"/>
                    </a:prstClr>
                  </a:outerShdw>
                </a:effectLst>
              </a:rPr>
              <a:t> de servidor,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PT" b="1" dirty="0">
                <a:solidFill>
                  <a:schemeClr val="bg1">
                    <a:lumMod val="75000"/>
                  </a:schemeClr>
                </a:solidFill>
                <a:effectLst>
                  <a:outerShdw blurRad="50800" dist="114300" dir="2700000" algn="tl" rotWithShape="0">
                    <a:prstClr val="black">
                      <a:alpha val="40000"/>
                    </a:prstClr>
                  </a:outerShdw>
                </a:effectLst>
              </a:rPr>
              <a:t>Computador para utilização pessoal.</a:t>
            </a:r>
          </a:p>
        </p:txBody>
      </p:sp>
      <p:sp>
        <p:nvSpPr>
          <p:cNvPr id="14" name="Marcador de Posição do Rodapé 13">
            <a:extLst>
              <a:ext uri="{FF2B5EF4-FFF2-40B4-BE49-F238E27FC236}">
                <a16:creationId xmlns:a16="http://schemas.microsoft.com/office/drawing/2014/main" id="{182B0D90-27C6-156E-EA8A-F1507AE86E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PT"/>
              <a:t>24197 - UFCD 5098 Arquitetura de Hardware - Pedro Campos</a:t>
            </a:r>
            <a:endParaRPr lang="en-US"/>
          </a:p>
        </p:txBody>
      </p:sp>
      <p:sp>
        <p:nvSpPr>
          <p:cNvPr id="15" name="CaixaDeTexto 14">
            <a:extLst>
              <a:ext uri="{FF2B5EF4-FFF2-40B4-BE49-F238E27FC236}">
                <a16:creationId xmlns:a16="http://schemas.microsoft.com/office/drawing/2014/main" id="{DB5A31FC-DB73-750A-11C3-F650BFD8B8C0}"/>
              </a:ext>
            </a:extLst>
          </p:cNvPr>
          <p:cNvSpPr txBox="1"/>
          <p:nvPr/>
        </p:nvSpPr>
        <p:spPr>
          <a:xfrm>
            <a:off x="1371600" y="3647862"/>
            <a:ext cx="9448800" cy="1477328"/>
          </a:xfrm>
          <a:prstGeom prst="rect">
            <a:avLst/>
          </a:prstGeom>
          <a:solidFill>
            <a:schemeClr val="accent3">
              <a:lumMod val="75000"/>
              <a:alpha val="68000"/>
            </a:schemeClr>
          </a:solidFill>
          <a:effectLst>
            <a:outerShdw blurRad="50800" dist="889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pt-PT" b="1" dirty="0">
                <a:solidFill>
                  <a:schemeClr val="bg1">
                    <a:lumMod val="75000"/>
                  </a:schemeClr>
                </a:solidFill>
                <a:effectLst>
                  <a:outerShdw blurRad="50800" dist="114300" dir="2700000" algn="tl" rotWithShape="0">
                    <a:prstClr val="black">
                      <a:alpha val="40000"/>
                    </a:prstClr>
                  </a:outerShdw>
                </a:effectLst>
              </a:rPr>
              <a:t>Em cada um deles, vamos descriminar os seguintes tópicos:</a:t>
            </a:r>
          </a:p>
          <a:p>
            <a:endParaRPr lang="pt-PT" b="1" dirty="0">
              <a:solidFill>
                <a:schemeClr val="bg1">
                  <a:lumMod val="75000"/>
                </a:schemeClr>
              </a:solidFill>
              <a:effectLst>
                <a:outerShdw blurRad="50800" dist="114300" dir="2700000" algn="tl" rotWithShape="0">
                  <a:prstClr val="black">
                    <a:alpha val="40000"/>
                  </a:prstClr>
                </a:outerShdw>
              </a:effectLst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PT" b="1" dirty="0">
                <a:solidFill>
                  <a:schemeClr val="bg1">
                    <a:lumMod val="75000"/>
                  </a:schemeClr>
                </a:solidFill>
                <a:effectLst>
                  <a:outerShdw blurRad="50800" dist="114300" dir="2700000" algn="tl" rotWithShape="0">
                    <a:prstClr val="black">
                      <a:alpha val="40000"/>
                    </a:prstClr>
                  </a:outerShdw>
                </a:effectLst>
              </a:rPr>
              <a:t>Especificações do Hardware Selecionado,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PT" b="1" dirty="0">
                <a:solidFill>
                  <a:schemeClr val="bg1">
                    <a:lumMod val="75000"/>
                  </a:schemeClr>
                </a:solidFill>
                <a:effectLst>
                  <a:outerShdw blurRad="50800" dist="114300" dir="2700000" algn="tl" rotWithShape="0">
                    <a:prstClr val="black">
                      <a:alpha val="40000"/>
                    </a:prstClr>
                  </a:outerShdw>
                </a:effectLst>
              </a:rPr>
              <a:t>Justificação da escolha dos seus componentes,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PT" b="1" dirty="0">
                <a:solidFill>
                  <a:schemeClr val="bg1">
                    <a:lumMod val="75000"/>
                  </a:schemeClr>
                </a:solidFill>
                <a:effectLst>
                  <a:outerShdw blurRad="50800" dist="114300" dir="2700000" algn="tl" rotWithShape="0">
                    <a:prstClr val="black">
                      <a:alpha val="40000"/>
                    </a:prstClr>
                  </a:outerShdw>
                </a:effectLst>
              </a:rPr>
              <a:t>Custo do computador.</a:t>
            </a:r>
          </a:p>
        </p:txBody>
      </p:sp>
    </p:spTree>
    <p:extLst>
      <p:ext uri="{BB962C8B-B14F-4D97-AF65-F5344CB8AC3E}">
        <p14:creationId xmlns:p14="http://schemas.microsoft.com/office/powerpoint/2010/main" val="4704138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48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2A9DF29-AA57-E216-2742-ADEB10039DB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Vídeo 3" descr="Peças de máquina 3D">
            <a:extLst>
              <a:ext uri="{FF2B5EF4-FFF2-40B4-BE49-F238E27FC236}">
                <a16:creationId xmlns:a16="http://schemas.microsoft.com/office/drawing/2014/main" id="{D1ED68C0-748F-B7E6-5644-E55721086D6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>
            <a:alphaModFix amt="84000"/>
          </a:blip>
          <a:srcRect r="-1" b="283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2" name="CaixaDeTexto 11">
            <a:extLst>
              <a:ext uri="{FF2B5EF4-FFF2-40B4-BE49-F238E27FC236}">
                <a16:creationId xmlns:a16="http://schemas.microsoft.com/office/drawing/2014/main" id="{F50D4274-7674-921A-4D35-5D7AE35E34CD}"/>
              </a:ext>
            </a:extLst>
          </p:cNvPr>
          <p:cNvSpPr txBox="1"/>
          <p:nvPr/>
        </p:nvSpPr>
        <p:spPr>
          <a:xfrm>
            <a:off x="1371600" y="946773"/>
            <a:ext cx="9448800" cy="369332"/>
          </a:xfrm>
          <a:prstGeom prst="rect">
            <a:avLst/>
          </a:prstGeom>
          <a:solidFill>
            <a:schemeClr val="accent3">
              <a:lumMod val="75000"/>
              <a:alpha val="68000"/>
            </a:schemeClr>
          </a:solidFill>
          <a:effectLst>
            <a:outerShdw blurRad="50800" dist="889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pt-PT" b="1" dirty="0">
                <a:solidFill>
                  <a:schemeClr val="bg1">
                    <a:lumMod val="75000"/>
                  </a:schemeClr>
                </a:solidFill>
                <a:effectLst>
                  <a:outerShdw blurRad="50800" dist="114300" dir="2700000" algn="tl" rotWithShape="0">
                    <a:prstClr val="black">
                      <a:alpha val="40000"/>
                    </a:prstClr>
                  </a:outerShdw>
                </a:effectLst>
              </a:rPr>
              <a:t>As minhas escolhas para o PC de </a:t>
            </a:r>
            <a:r>
              <a:rPr lang="pt-PT" b="1" dirty="0" err="1">
                <a:solidFill>
                  <a:schemeClr val="bg1">
                    <a:lumMod val="75000"/>
                  </a:schemeClr>
                </a:solidFill>
                <a:effectLst>
                  <a:outerShdw blurRad="50800" dist="114300" dir="2700000" algn="tl" rotWithShape="0">
                    <a:prstClr val="black">
                      <a:alpha val="40000"/>
                    </a:prstClr>
                  </a:outerShdw>
                </a:effectLst>
              </a:rPr>
              <a:t>Gamming</a:t>
            </a:r>
            <a:endParaRPr lang="pt-PT" b="1" dirty="0">
              <a:solidFill>
                <a:schemeClr val="bg1">
                  <a:lumMod val="75000"/>
                </a:schemeClr>
              </a:solidFill>
              <a:effectLst>
                <a:outerShdw blurRad="50800" dist="114300" dir="2700000" algn="t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sp>
        <p:nvSpPr>
          <p:cNvPr id="14" name="Marcador de Posição do Rodapé 13">
            <a:extLst>
              <a:ext uri="{FF2B5EF4-FFF2-40B4-BE49-F238E27FC236}">
                <a16:creationId xmlns:a16="http://schemas.microsoft.com/office/drawing/2014/main" id="{5A91A8FF-49F5-157E-3338-105015D1CA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PT"/>
              <a:t>24197 - UFCD 5098 Arquitetura de Hardware - Pedro Campos</a:t>
            </a:r>
            <a:endParaRPr lang="en-US"/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5E64AF72-5C3F-5915-CDCA-6695E3E1E6C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427104" y="1683875"/>
            <a:ext cx="9487384" cy="34902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00941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48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D43FFB1-CDBD-7DAF-6875-9C6F6EC3F14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Vídeo 3" descr="Peças de máquina 3D">
            <a:extLst>
              <a:ext uri="{FF2B5EF4-FFF2-40B4-BE49-F238E27FC236}">
                <a16:creationId xmlns:a16="http://schemas.microsoft.com/office/drawing/2014/main" id="{6099E262-EA23-A5FA-44D1-31C0EA1F09A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>
            <a:alphaModFix amt="84000"/>
          </a:blip>
          <a:srcRect r="-1" b="283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2" name="CaixaDeTexto 11">
            <a:extLst>
              <a:ext uri="{FF2B5EF4-FFF2-40B4-BE49-F238E27FC236}">
                <a16:creationId xmlns:a16="http://schemas.microsoft.com/office/drawing/2014/main" id="{450870B1-AF65-395E-F216-89CBE49CD1AE}"/>
              </a:ext>
            </a:extLst>
          </p:cNvPr>
          <p:cNvSpPr txBox="1"/>
          <p:nvPr/>
        </p:nvSpPr>
        <p:spPr>
          <a:xfrm>
            <a:off x="1371600" y="946773"/>
            <a:ext cx="9448800" cy="369332"/>
          </a:xfrm>
          <a:prstGeom prst="rect">
            <a:avLst/>
          </a:prstGeom>
          <a:solidFill>
            <a:schemeClr val="accent3">
              <a:lumMod val="75000"/>
              <a:alpha val="68000"/>
            </a:schemeClr>
          </a:solidFill>
          <a:effectLst>
            <a:outerShdw blurRad="50800" dist="889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pt-PT" b="1" dirty="0">
                <a:solidFill>
                  <a:schemeClr val="bg1">
                    <a:lumMod val="75000"/>
                  </a:schemeClr>
                </a:solidFill>
                <a:effectLst>
                  <a:outerShdw blurRad="50800" dist="114300" dir="2700000" algn="tl" rotWithShape="0">
                    <a:prstClr val="black">
                      <a:alpha val="40000"/>
                    </a:prstClr>
                  </a:outerShdw>
                </a:effectLst>
              </a:rPr>
              <a:t>Computador de </a:t>
            </a:r>
            <a:r>
              <a:rPr lang="pt-PT" b="1" dirty="0" err="1">
                <a:solidFill>
                  <a:schemeClr val="bg1">
                    <a:lumMod val="75000"/>
                  </a:schemeClr>
                </a:solidFill>
                <a:effectLst>
                  <a:outerShdw blurRad="50800" dist="114300" dir="2700000" algn="tl" rotWithShape="0">
                    <a:prstClr val="black">
                      <a:alpha val="40000"/>
                    </a:prstClr>
                  </a:outerShdw>
                </a:effectLst>
              </a:rPr>
              <a:t>Gamming</a:t>
            </a:r>
            <a:endParaRPr lang="pt-PT" b="1" dirty="0">
              <a:solidFill>
                <a:schemeClr val="bg1">
                  <a:lumMod val="75000"/>
                </a:schemeClr>
              </a:solidFill>
              <a:effectLst>
                <a:outerShdw blurRad="50800" dist="114300" dir="2700000" algn="t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sp>
        <p:nvSpPr>
          <p:cNvPr id="14" name="Marcador de Posição do Rodapé 13">
            <a:extLst>
              <a:ext uri="{FF2B5EF4-FFF2-40B4-BE49-F238E27FC236}">
                <a16:creationId xmlns:a16="http://schemas.microsoft.com/office/drawing/2014/main" id="{DB0BCB4E-C89B-B1CC-E40A-288ED54312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PT"/>
              <a:t>24197 - UFCD 5098 Arquitetura de Hardware - Pedro Campos</a:t>
            </a:r>
            <a:endParaRPr lang="en-US"/>
          </a:p>
        </p:txBody>
      </p:sp>
      <p:pic>
        <p:nvPicPr>
          <p:cNvPr id="9" name="Imagem 8" descr="Uma imagem com eletrónica, Hardware de computador, Componente de computador, computador&#10;&#10;Descrição gerada automaticamente">
            <a:extLst>
              <a:ext uri="{FF2B5EF4-FFF2-40B4-BE49-F238E27FC236}">
                <a16:creationId xmlns:a16="http://schemas.microsoft.com/office/drawing/2014/main" id="{74BAF39D-59C2-2408-C8F2-57652900650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91640" y="4191068"/>
            <a:ext cx="2201013" cy="2201013"/>
          </a:xfrm>
          <a:prstGeom prst="rect">
            <a:avLst/>
          </a:prstGeom>
        </p:spPr>
      </p:pic>
      <p:pic>
        <p:nvPicPr>
          <p:cNvPr id="3" name="Imagem 2" descr="Uma imagem com eletrónica, texto, Componente eletrónico, Componente de circuito&#10;&#10;Descrição gerada automaticamente">
            <a:extLst>
              <a:ext uri="{FF2B5EF4-FFF2-40B4-BE49-F238E27FC236}">
                <a16:creationId xmlns:a16="http://schemas.microsoft.com/office/drawing/2014/main" id="{7AAEF82E-6C60-FB33-A749-4C0CCAEE0B46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36061" y="4377510"/>
            <a:ext cx="3164299" cy="1801434"/>
          </a:xfrm>
          <a:prstGeom prst="rect">
            <a:avLst/>
          </a:prstGeom>
        </p:spPr>
      </p:pic>
      <p:sp>
        <p:nvSpPr>
          <p:cNvPr id="15" name="CaixaDeTexto 14">
            <a:extLst>
              <a:ext uri="{FF2B5EF4-FFF2-40B4-BE49-F238E27FC236}">
                <a16:creationId xmlns:a16="http://schemas.microsoft.com/office/drawing/2014/main" id="{1E67AACB-5F50-1EB2-511B-A9CBE9F753A2}"/>
              </a:ext>
            </a:extLst>
          </p:cNvPr>
          <p:cNvSpPr txBox="1"/>
          <p:nvPr/>
        </p:nvSpPr>
        <p:spPr>
          <a:xfrm>
            <a:off x="1371600" y="1614781"/>
            <a:ext cx="9448800" cy="2585323"/>
          </a:xfrm>
          <a:prstGeom prst="rect">
            <a:avLst/>
          </a:prstGeom>
          <a:solidFill>
            <a:schemeClr val="accent3">
              <a:lumMod val="75000"/>
              <a:alpha val="68000"/>
            </a:schemeClr>
          </a:solidFill>
          <a:effectLst>
            <a:outerShdw blurRad="50800" dist="889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t-PT" b="1" dirty="0">
                <a:solidFill>
                  <a:schemeClr val="bg1">
                    <a:lumMod val="75000"/>
                  </a:schemeClr>
                </a:solidFill>
                <a:effectLst>
                  <a:outerShdw blurRad="50800" dist="114300" dir="2700000" algn="tl" rotWithShape="0">
                    <a:prstClr val="black">
                      <a:alpha val="40000"/>
                    </a:prstClr>
                  </a:outerShdw>
                </a:effectLst>
              </a:rPr>
              <a:t>Escolhi este processador porque a gama X3D da AMD para além de um bom desempenho em single-core, tem uma CACHE L3 ampliada que melhora significativamente a sua performance.</a:t>
            </a:r>
          </a:p>
          <a:p>
            <a:endParaRPr lang="pt-PT" b="1" dirty="0">
              <a:solidFill>
                <a:schemeClr val="bg1">
                  <a:lumMod val="75000"/>
                </a:schemeClr>
              </a:solidFill>
              <a:effectLst>
                <a:outerShdw blurRad="50800" dist="114300" dir="2700000" algn="tl" rotWithShape="0">
                  <a:prstClr val="black">
                    <a:alpha val="40000"/>
                  </a:prstClr>
                </a:outerShdw>
              </a:effectLst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PT" b="1" dirty="0">
                <a:solidFill>
                  <a:schemeClr val="bg1">
                    <a:lumMod val="75000"/>
                  </a:schemeClr>
                </a:solidFill>
                <a:effectLst>
                  <a:outerShdw blurRad="50800" dist="114300" dir="2700000" algn="tl" rotWithShape="0">
                    <a:prstClr val="black">
                      <a:alpha val="40000"/>
                    </a:prstClr>
                  </a:outerShdw>
                </a:effectLst>
              </a:rPr>
              <a:t>Em relação à </a:t>
            </a:r>
            <a:r>
              <a:rPr lang="pt-PT" b="1" dirty="0" err="1">
                <a:solidFill>
                  <a:schemeClr val="bg1">
                    <a:lumMod val="75000"/>
                  </a:schemeClr>
                </a:solidFill>
                <a:effectLst>
                  <a:outerShdw blurRad="50800" dist="114300" dir="2700000" algn="tl" rotWithShape="0">
                    <a:prstClr val="black">
                      <a:alpha val="40000"/>
                    </a:prstClr>
                  </a:outerShdw>
                </a:effectLst>
              </a:rPr>
              <a:t>mother-board</a:t>
            </a:r>
            <a:r>
              <a:rPr lang="pt-PT" b="1" dirty="0">
                <a:solidFill>
                  <a:schemeClr val="bg1">
                    <a:lumMod val="75000"/>
                  </a:schemeClr>
                </a:solidFill>
                <a:effectLst>
                  <a:outerShdw blurRad="50800" dist="114300" dir="2700000" algn="tl" rotWithShape="0">
                    <a:prstClr val="black">
                      <a:alpha val="40000"/>
                    </a:prstClr>
                  </a:outerShdw>
                </a:effectLst>
              </a:rPr>
              <a:t> a mesma tem suporte para </a:t>
            </a:r>
            <a:r>
              <a:rPr lang="pt-PT" b="1" dirty="0" err="1">
                <a:solidFill>
                  <a:schemeClr val="bg1">
                    <a:lumMod val="75000"/>
                  </a:schemeClr>
                </a:solidFill>
                <a:effectLst>
                  <a:outerShdw blurRad="50800" dist="114300" dir="2700000" algn="tl" rotWithShape="0">
                    <a:prstClr val="black">
                      <a:alpha val="40000"/>
                    </a:prstClr>
                  </a:outerShdw>
                </a:effectLst>
              </a:rPr>
              <a:t>wifi</a:t>
            </a:r>
            <a:r>
              <a:rPr lang="pt-PT" b="1" dirty="0">
                <a:solidFill>
                  <a:schemeClr val="bg1">
                    <a:lumMod val="75000"/>
                  </a:schemeClr>
                </a:solidFill>
                <a:effectLst>
                  <a:outerShdw blurRad="50800" dist="114300" dir="2700000" algn="tl" rotWithShape="0">
                    <a:prstClr val="black">
                      <a:alpha val="40000"/>
                    </a:prstClr>
                  </a:outerShdw>
                </a:effectLst>
              </a:rPr>
              <a:t> o que permite ligar equipamentos sem fios com baixa latência. É dotado de </a:t>
            </a:r>
            <a:r>
              <a:rPr lang="pt-PT" b="1" dirty="0" err="1">
                <a:solidFill>
                  <a:schemeClr val="bg1">
                    <a:lumMod val="75000"/>
                  </a:schemeClr>
                </a:solidFill>
                <a:effectLst>
                  <a:outerShdw blurRad="50800" dist="114300" dir="2700000" algn="tl" rotWithShape="0">
                    <a:prstClr val="black">
                      <a:alpha val="40000"/>
                    </a:prstClr>
                  </a:outerShdw>
                </a:effectLst>
              </a:rPr>
              <a:t>slots</a:t>
            </a:r>
            <a:r>
              <a:rPr lang="pt-PT" b="1" dirty="0">
                <a:solidFill>
                  <a:schemeClr val="bg1">
                    <a:lumMod val="75000"/>
                  </a:schemeClr>
                </a:solidFill>
                <a:effectLst>
                  <a:outerShdw blurRad="50800" dist="114300" dir="2700000" algn="tl" rotWithShape="0">
                    <a:prstClr val="black">
                      <a:alpha val="40000"/>
                    </a:prstClr>
                  </a:outerShdw>
                </a:effectLst>
              </a:rPr>
              <a:t> </a:t>
            </a:r>
            <a:r>
              <a:rPr lang="pt-PT" b="1" dirty="0" err="1">
                <a:solidFill>
                  <a:schemeClr val="bg1">
                    <a:lumMod val="75000"/>
                  </a:schemeClr>
                </a:solidFill>
                <a:effectLst>
                  <a:outerShdw blurRad="50800" dist="114300" dir="2700000" algn="tl" rotWithShape="0">
                    <a:prstClr val="black">
                      <a:alpha val="40000"/>
                    </a:prstClr>
                  </a:outerShdw>
                </a:effectLst>
              </a:rPr>
              <a:t>PCIe</a:t>
            </a:r>
            <a:r>
              <a:rPr lang="pt-PT" b="1" dirty="0">
                <a:solidFill>
                  <a:schemeClr val="bg1">
                    <a:lumMod val="75000"/>
                  </a:schemeClr>
                </a:solidFill>
                <a:effectLst>
                  <a:outerShdw blurRad="50800" dist="114300" dir="2700000" algn="tl" rotWithShape="0">
                    <a:prstClr val="black">
                      <a:alpha val="40000"/>
                    </a:prstClr>
                  </a:outerShdw>
                </a:effectLst>
              </a:rPr>
              <a:t> o que melhora a velocidade de escrita e leitura garantindo por exemplo um carregamento dos jogos e possuí </a:t>
            </a:r>
            <a:r>
              <a:rPr lang="pt-PT" b="1" dirty="0" err="1">
                <a:solidFill>
                  <a:schemeClr val="bg1">
                    <a:lumMod val="75000"/>
                  </a:schemeClr>
                </a:solidFill>
                <a:effectLst>
                  <a:outerShdw blurRad="50800" dist="114300" dir="2700000" algn="tl" rotWithShape="0">
                    <a:prstClr val="black">
                      <a:alpha val="40000"/>
                    </a:prstClr>
                  </a:outerShdw>
                </a:effectLst>
              </a:rPr>
              <a:t>slots</a:t>
            </a:r>
            <a:r>
              <a:rPr lang="pt-PT" b="1" dirty="0">
                <a:solidFill>
                  <a:schemeClr val="bg1">
                    <a:lumMod val="75000"/>
                  </a:schemeClr>
                </a:solidFill>
                <a:effectLst>
                  <a:outerShdw blurRad="50800" dist="114300" dir="2700000" algn="tl" rotWithShape="0">
                    <a:prstClr val="black">
                      <a:alpha val="40000"/>
                    </a:prstClr>
                  </a:outerShdw>
                </a:effectLst>
              </a:rPr>
              <a:t> DDR5 o que fornece menor latência.</a:t>
            </a:r>
          </a:p>
        </p:txBody>
      </p:sp>
    </p:spTree>
    <p:extLst>
      <p:ext uri="{BB962C8B-B14F-4D97-AF65-F5344CB8AC3E}">
        <p14:creationId xmlns:p14="http://schemas.microsoft.com/office/powerpoint/2010/main" val="33893473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48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8991E3A-114D-648C-02AF-6F581E6B1E9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Vídeo 3" descr="Peças de máquina 3D">
            <a:extLst>
              <a:ext uri="{FF2B5EF4-FFF2-40B4-BE49-F238E27FC236}">
                <a16:creationId xmlns:a16="http://schemas.microsoft.com/office/drawing/2014/main" id="{AF577863-0D45-99B5-9CFB-F757C47300C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>
            <a:alphaModFix amt="84000"/>
          </a:blip>
          <a:srcRect r="-1" b="283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2" name="CaixaDeTexto 11">
            <a:extLst>
              <a:ext uri="{FF2B5EF4-FFF2-40B4-BE49-F238E27FC236}">
                <a16:creationId xmlns:a16="http://schemas.microsoft.com/office/drawing/2014/main" id="{CE2D24BE-4D7C-3E4A-5DDF-B1BB40E76059}"/>
              </a:ext>
            </a:extLst>
          </p:cNvPr>
          <p:cNvSpPr txBox="1"/>
          <p:nvPr/>
        </p:nvSpPr>
        <p:spPr>
          <a:xfrm>
            <a:off x="1371600" y="946773"/>
            <a:ext cx="9448800" cy="369332"/>
          </a:xfrm>
          <a:prstGeom prst="rect">
            <a:avLst/>
          </a:prstGeom>
          <a:solidFill>
            <a:schemeClr val="accent3">
              <a:lumMod val="75000"/>
              <a:alpha val="68000"/>
            </a:schemeClr>
          </a:solidFill>
          <a:effectLst>
            <a:outerShdw blurRad="50800" dist="889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pt-PT" b="1" dirty="0">
                <a:solidFill>
                  <a:schemeClr val="bg1">
                    <a:lumMod val="75000"/>
                  </a:schemeClr>
                </a:solidFill>
                <a:effectLst>
                  <a:outerShdw blurRad="50800" dist="114300" dir="2700000" algn="tl" rotWithShape="0">
                    <a:prstClr val="black">
                      <a:alpha val="40000"/>
                    </a:prstClr>
                  </a:outerShdw>
                </a:effectLst>
              </a:rPr>
              <a:t>Computador de </a:t>
            </a:r>
            <a:r>
              <a:rPr lang="pt-PT" b="1" dirty="0" err="1">
                <a:solidFill>
                  <a:schemeClr val="bg1">
                    <a:lumMod val="75000"/>
                  </a:schemeClr>
                </a:solidFill>
                <a:effectLst>
                  <a:outerShdw blurRad="50800" dist="114300" dir="2700000" algn="tl" rotWithShape="0">
                    <a:prstClr val="black">
                      <a:alpha val="40000"/>
                    </a:prstClr>
                  </a:outerShdw>
                </a:effectLst>
              </a:rPr>
              <a:t>Gamming</a:t>
            </a:r>
            <a:endParaRPr lang="pt-PT" b="1" dirty="0">
              <a:solidFill>
                <a:schemeClr val="bg1">
                  <a:lumMod val="75000"/>
                </a:schemeClr>
              </a:solidFill>
              <a:effectLst>
                <a:outerShdw blurRad="50800" dist="114300" dir="2700000" algn="t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sp>
        <p:nvSpPr>
          <p:cNvPr id="14" name="Marcador de Posição do Rodapé 13">
            <a:extLst>
              <a:ext uri="{FF2B5EF4-FFF2-40B4-BE49-F238E27FC236}">
                <a16:creationId xmlns:a16="http://schemas.microsoft.com/office/drawing/2014/main" id="{DA110760-9E38-01C2-32A6-81FD93562C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PT"/>
              <a:t>24197 - UFCD 5098 Arquitetura de Hardware - Pedro Campos</a:t>
            </a:r>
            <a:endParaRPr lang="en-US"/>
          </a:p>
        </p:txBody>
      </p:sp>
      <p:pic>
        <p:nvPicPr>
          <p:cNvPr id="7" name="Imagem 6" descr="Uma imagem com eletrónica, ventoinha&#10;&#10;Descrição gerada automaticamente">
            <a:extLst>
              <a:ext uri="{FF2B5EF4-FFF2-40B4-BE49-F238E27FC236}">
                <a16:creationId xmlns:a16="http://schemas.microsoft.com/office/drawing/2014/main" id="{1F8CBF35-D3EA-B958-6FAB-CB58A3F40518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89328" y="4385540"/>
            <a:ext cx="1970810" cy="1970810"/>
          </a:xfrm>
          <a:prstGeom prst="rect">
            <a:avLst/>
          </a:prstGeom>
        </p:spPr>
      </p:pic>
      <p:pic>
        <p:nvPicPr>
          <p:cNvPr id="3" name="Imagem 2" descr="Uma imagem com cartão de visita, texto, design&#10;&#10;Descrição gerada automaticamente">
            <a:extLst>
              <a:ext uri="{FF2B5EF4-FFF2-40B4-BE49-F238E27FC236}">
                <a16:creationId xmlns:a16="http://schemas.microsoft.com/office/drawing/2014/main" id="{51DB74CF-FB7F-4F0B-6FC7-8BDDC295A2E4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2525" y="4385541"/>
            <a:ext cx="1970809" cy="1970809"/>
          </a:xfrm>
          <a:prstGeom prst="rect">
            <a:avLst/>
          </a:prstGeom>
        </p:spPr>
      </p:pic>
      <p:pic>
        <p:nvPicPr>
          <p:cNvPr id="2" name="Imagem 1" descr="Uma imagem com texto, eletrónica, Componente de circuito, Componente eletrónico&#10;&#10;Descrição gerada automaticamente">
            <a:extLst>
              <a:ext uri="{FF2B5EF4-FFF2-40B4-BE49-F238E27FC236}">
                <a16:creationId xmlns:a16="http://schemas.microsoft.com/office/drawing/2014/main" id="{7DE14A95-1940-0847-175F-E7E3CD3FF032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03419" y="4385540"/>
            <a:ext cx="1970810" cy="1970810"/>
          </a:xfrm>
          <a:prstGeom prst="rect">
            <a:avLst/>
          </a:prstGeom>
        </p:spPr>
      </p:pic>
      <p:sp>
        <p:nvSpPr>
          <p:cNvPr id="15" name="CaixaDeTexto 14">
            <a:extLst>
              <a:ext uri="{FF2B5EF4-FFF2-40B4-BE49-F238E27FC236}">
                <a16:creationId xmlns:a16="http://schemas.microsoft.com/office/drawing/2014/main" id="{9F1E932D-EE1E-8B74-8621-90F73BD65FCD}"/>
              </a:ext>
            </a:extLst>
          </p:cNvPr>
          <p:cNvSpPr txBox="1"/>
          <p:nvPr/>
        </p:nvSpPr>
        <p:spPr>
          <a:xfrm>
            <a:off x="1371600" y="1614781"/>
            <a:ext cx="9448800" cy="2862322"/>
          </a:xfrm>
          <a:prstGeom prst="rect">
            <a:avLst/>
          </a:prstGeom>
          <a:solidFill>
            <a:schemeClr val="accent3">
              <a:lumMod val="75000"/>
              <a:alpha val="68000"/>
            </a:schemeClr>
          </a:solidFill>
          <a:effectLst>
            <a:outerShdw blurRad="50800" dist="889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t-PT" b="1" dirty="0">
                <a:solidFill>
                  <a:schemeClr val="bg1">
                    <a:lumMod val="75000"/>
                  </a:schemeClr>
                </a:solidFill>
                <a:effectLst>
                  <a:outerShdw blurRad="50800" dist="114300" dir="2700000" algn="tl" rotWithShape="0">
                    <a:prstClr val="black">
                      <a:alpha val="40000"/>
                    </a:prstClr>
                  </a:outerShdw>
                </a:effectLst>
              </a:rPr>
              <a:t>Motivo da placa gráfica escolhida foi ter sido munida com 16gb de memória ultrarrápida até 22,4GBPS, garante </a:t>
            </a:r>
            <a:r>
              <a:rPr lang="pt-PT" b="1" dirty="0" err="1">
                <a:solidFill>
                  <a:schemeClr val="bg1">
                    <a:lumMod val="75000"/>
                  </a:schemeClr>
                </a:solidFill>
                <a:effectLst>
                  <a:outerShdw blurRad="50800" dist="114300" dir="2700000" algn="tl" rotWithShape="0">
                    <a:prstClr val="black">
                      <a:alpha val="40000"/>
                    </a:prstClr>
                  </a:outerShdw>
                </a:effectLst>
              </a:rPr>
              <a:t>renderização</a:t>
            </a:r>
            <a:r>
              <a:rPr lang="pt-PT" b="1" dirty="0">
                <a:solidFill>
                  <a:schemeClr val="bg1">
                    <a:lumMod val="75000"/>
                  </a:schemeClr>
                </a:solidFill>
                <a:effectLst>
                  <a:outerShdw blurRad="50800" dist="114300" dir="2700000" algn="tl" rotWithShape="0">
                    <a:prstClr val="black">
                      <a:alpha val="40000"/>
                    </a:prstClr>
                  </a:outerShdw>
                </a:effectLst>
              </a:rPr>
              <a:t> rápida e eficiente e já vem com </a:t>
            </a:r>
            <a:r>
              <a:rPr lang="pt-PT" b="1" dirty="0" err="1">
                <a:solidFill>
                  <a:schemeClr val="bg1">
                    <a:lumMod val="75000"/>
                  </a:schemeClr>
                </a:solidFill>
                <a:effectLst>
                  <a:outerShdw blurRad="50800" dist="114300" dir="2700000" algn="tl" rotWithShape="0">
                    <a:prstClr val="black">
                      <a:alpha val="40000"/>
                    </a:prstClr>
                  </a:outerShdw>
                </a:effectLst>
              </a:rPr>
              <a:t>overclock</a:t>
            </a:r>
            <a:r>
              <a:rPr lang="pt-PT" b="1" dirty="0">
                <a:solidFill>
                  <a:schemeClr val="bg1">
                    <a:lumMod val="75000"/>
                  </a:schemeClr>
                </a:solidFill>
                <a:effectLst>
                  <a:outerShdw blurRad="50800" dist="114300" dir="2700000" algn="tl" rotWithShape="0">
                    <a:prstClr val="black">
                      <a:alpha val="40000"/>
                    </a:prstClr>
                  </a:outerShdw>
                </a:effectLst>
              </a:rPr>
              <a:t> de Fábrica.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PT" b="1" dirty="0">
              <a:solidFill>
                <a:schemeClr val="bg1">
                  <a:lumMod val="75000"/>
                </a:schemeClr>
              </a:solidFill>
              <a:effectLst>
                <a:outerShdw blurRad="50800" dist="114300" dir="2700000" algn="tl" rotWithShape="0">
                  <a:prstClr val="black">
                    <a:alpha val="40000"/>
                  </a:prstClr>
                </a:outerShdw>
              </a:effectLst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PT" b="1" dirty="0">
                <a:solidFill>
                  <a:schemeClr val="bg1">
                    <a:lumMod val="75000"/>
                  </a:schemeClr>
                </a:solidFill>
                <a:effectLst>
                  <a:outerShdw blurRad="50800" dist="114300" dir="2700000" algn="tl" rotWithShape="0">
                    <a:prstClr val="black">
                      <a:alpha val="40000"/>
                    </a:prstClr>
                  </a:outerShdw>
                </a:effectLst>
              </a:rPr>
              <a:t>Em relação à memória RAM poderia ter colocado mais RAM, mas penso que a mesma não iria ser valorizada. Por uma questão de gestão inteligente de custo, decidi colocar apenas duas de 32Gb.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PT" b="1" dirty="0">
              <a:solidFill>
                <a:schemeClr val="bg1">
                  <a:lumMod val="75000"/>
                </a:schemeClr>
              </a:solidFill>
              <a:effectLst>
                <a:outerShdw blurRad="50800" dist="114300" dir="2700000" algn="tl" rotWithShape="0">
                  <a:prstClr val="black">
                    <a:alpha val="40000"/>
                  </a:prstClr>
                </a:outerShdw>
              </a:effectLst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PT" b="1" dirty="0">
                <a:solidFill>
                  <a:schemeClr val="bg1">
                    <a:lumMod val="75000"/>
                  </a:schemeClr>
                </a:solidFill>
                <a:effectLst>
                  <a:outerShdw blurRad="50800" dist="114300" dir="2700000" algn="tl" rotWithShape="0">
                    <a:prstClr val="black">
                      <a:alpha val="40000"/>
                    </a:prstClr>
                  </a:outerShdw>
                </a:effectLst>
              </a:rPr>
              <a:t>O motivo pela escolha destes SSD, foram as suas imponentes velocidades de leitura e de escrita: 7450MB/s de leitura e 6900MB/s de escrita.</a:t>
            </a:r>
          </a:p>
        </p:txBody>
      </p:sp>
    </p:spTree>
    <p:extLst>
      <p:ext uri="{BB962C8B-B14F-4D97-AF65-F5344CB8AC3E}">
        <p14:creationId xmlns:p14="http://schemas.microsoft.com/office/powerpoint/2010/main" val="27815135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48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17F4797-9CD7-8C27-A186-8F8D60D8BDA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Vídeo 3" descr="Peças de máquina 3D">
            <a:extLst>
              <a:ext uri="{FF2B5EF4-FFF2-40B4-BE49-F238E27FC236}">
                <a16:creationId xmlns:a16="http://schemas.microsoft.com/office/drawing/2014/main" id="{5FFCCB72-7B3F-7AE6-8BF9-88AAC8FD565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>
            <a:alphaModFix amt="84000"/>
          </a:blip>
          <a:srcRect r="-1" b="283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2" name="CaixaDeTexto 11">
            <a:extLst>
              <a:ext uri="{FF2B5EF4-FFF2-40B4-BE49-F238E27FC236}">
                <a16:creationId xmlns:a16="http://schemas.microsoft.com/office/drawing/2014/main" id="{2F03FCF1-2C68-A6BF-174B-ECE0776DD2F9}"/>
              </a:ext>
            </a:extLst>
          </p:cNvPr>
          <p:cNvSpPr txBox="1"/>
          <p:nvPr/>
        </p:nvSpPr>
        <p:spPr>
          <a:xfrm>
            <a:off x="1371600" y="946773"/>
            <a:ext cx="9448800" cy="369332"/>
          </a:xfrm>
          <a:prstGeom prst="rect">
            <a:avLst/>
          </a:prstGeom>
          <a:solidFill>
            <a:schemeClr val="accent3">
              <a:lumMod val="75000"/>
              <a:alpha val="68000"/>
            </a:schemeClr>
          </a:solidFill>
          <a:effectLst>
            <a:outerShdw blurRad="50800" dist="889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pt-PT" b="1" dirty="0">
                <a:solidFill>
                  <a:schemeClr val="bg1">
                    <a:lumMod val="75000"/>
                  </a:schemeClr>
                </a:solidFill>
                <a:effectLst>
                  <a:outerShdw blurRad="50800" dist="114300" dir="2700000" algn="tl" rotWithShape="0">
                    <a:prstClr val="black">
                      <a:alpha val="40000"/>
                    </a:prstClr>
                  </a:outerShdw>
                </a:effectLst>
              </a:rPr>
              <a:t>Computador de </a:t>
            </a:r>
            <a:r>
              <a:rPr lang="pt-PT" b="1" dirty="0" err="1">
                <a:solidFill>
                  <a:schemeClr val="bg1">
                    <a:lumMod val="75000"/>
                  </a:schemeClr>
                </a:solidFill>
                <a:effectLst>
                  <a:outerShdw blurRad="50800" dist="114300" dir="2700000" algn="tl" rotWithShape="0">
                    <a:prstClr val="black">
                      <a:alpha val="40000"/>
                    </a:prstClr>
                  </a:outerShdw>
                </a:effectLst>
              </a:rPr>
              <a:t>Gamming</a:t>
            </a:r>
            <a:endParaRPr lang="pt-PT" b="1" dirty="0">
              <a:solidFill>
                <a:schemeClr val="bg1">
                  <a:lumMod val="75000"/>
                </a:schemeClr>
              </a:solidFill>
              <a:effectLst>
                <a:outerShdw blurRad="50800" dist="114300" dir="2700000" algn="t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sp>
        <p:nvSpPr>
          <p:cNvPr id="14" name="Marcador de Posição do Rodapé 13">
            <a:extLst>
              <a:ext uri="{FF2B5EF4-FFF2-40B4-BE49-F238E27FC236}">
                <a16:creationId xmlns:a16="http://schemas.microsoft.com/office/drawing/2014/main" id="{A6D24CAC-303E-5947-8D28-8FFE7D79C3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PT"/>
              <a:t>24197 - UFCD 5098 Arquitetura de Hardware - Pedro Campos</a:t>
            </a:r>
            <a:endParaRPr lang="en-US"/>
          </a:p>
        </p:txBody>
      </p:sp>
      <p:pic>
        <p:nvPicPr>
          <p:cNvPr id="3" name="Imagem 2" descr="Uma imagem com edifício, casa&#10;&#10;Descrição gerada automaticamente">
            <a:extLst>
              <a:ext uri="{FF2B5EF4-FFF2-40B4-BE49-F238E27FC236}">
                <a16:creationId xmlns:a16="http://schemas.microsoft.com/office/drawing/2014/main" id="{5AD78565-3572-544A-4AC8-46295CF8C02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62146" y="4150412"/>
            <a:ext cx="2296036" cy="2296036"/>
          </a:xfrm>
          <a:prstGeom prst="rect">
            <a:avLst/>
          </a:prstGeom>
        </p:spPr>
      </p:pic>
      <p:pic>
        <p:nvPicPr>
          <p:cNvPr id="5" name="Imagem 4" descr="Uma imagem com texto&#10;&#10;Descrição gerada automaticamente">
            <a:extLst>
              <a:ext uri="{FF2B5EF4-FFF2-40B4-BE49-F238E27FC236}">
                <a16:creationId xmlns:a16="http://schemas.microsoft.com/office/drawing/2014/main" id="{AE89307F-2D9F-8ED2-B3E7-8511BF43C086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21407" y="4060315"/>
            <a:ext cx="2296035" cy="2296035"/>
          </a:xfrm>
          <a:prstGeom prst="rect">
            <a:avLst/>
          </a:prstGeom>
        </p:spPr>
      </p:pic>
      <p:sp>
        <p:nvSpPr>
          <p:cNvPr id="15" name="CaixaDeTexto 14">
            <a:extLst>
              <a:ext uri="{FF2B5EF4-FFF2-40B4-BE49-F238E27FC236}">
                <a16:creationId xmlns:a16="http://schemas.microsoft.com/office/drawing/2014/main" id="{CB104E78-4596-281D-6002-84F591D5E2DA}"/>
              </a:ext>
            </a:extLst>
          </p:cNvPr>
          <p:cNvSpPr txBox="1"/>
          <p:nvPr/>
        </p:nvSpPr>
        <p:spPr>
          <a:xfrm>
            <a:off x="1371600" y="1614781"/>
            <a:ext cx="9448800" cy="2585323"/>
          </a:xfrm>
          <a:prstGeom prst="rect">
            <a:avLst/>
          </a:prstGeom>
          <a:solidFill>
            <a:schemeClr val="accent3">
              <a:lumMod val="75000"/>
              <a:alpha val="68000"/>
            </a:schemeClr>
          </a:solidFill>
          <a:effectLst>
            <a:outerShdw blurRad="50800" dist="889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t-PT" b="1" dirty="0">
                <a:solidFill>
                  <a:schemeClr val="bg1">
                    <a:lumMod val="75000"/>
                  </a:schemeClr>
                </a:solidFill>
                <a:effectLst>
                  <a:outerShdw blurRad="50800" dist="114300" dir="2700000" algn="tl" rotWithShape="0">
                    <a:prstClr val="black">
                      <a:alpha val="40000"/>
                    </a:prstClr>
                  </a:outerShdw>
                </a:effectLst>
              </a:rPr>
              <a:t>O motivo pelo qual escolhi esta caixa, foi a sua estética e a sua arquitetura que valoriza a circulação de ar o que facilita o </a:t>
            </a:r>
            <a:r>
              <a:rPr lang="pt-PT" b="1" dirty="0" err="1">
                <a:solidFill>
                  <a:schemeClr val="bg1">
                    <a:lumMod val="75000"/>
                  </a:schemeClr>
                </a:solidFill>
                <a:effectLst>
                  <a:outerShdw blurRad="50800" dist="114300" dir="2700000" algn="tl" rotWithShape="0">
                    <a:prstClr val="black">
                      <a:alpha val="40000"/>
                    </a:prstClr>
                  </a:outerShdw>
                </a:effectLst>
              </a:rPr>
              <a:t>cooling</a:t>
            </a:r>
            <a:r>
              <a:rPr lang="pt-PT" b="1" dirty="0">
                <a:solidFill>
                  <a:schemeClr val="bg1">
                    <a:lumMod val="75000"/>
                  </a:schemeClr>
                </a:solidFill>
                <a:effectLst>
                  <a:outerShdw blurRad="50800" dist="114300" dir="2700000" algn="tl" rotWithShape="0">
                    <a:prstClr val="black">
                      <a:alpha val="40000"/>
                    </a:prstClr>
                  </a:outerShdw>
                </a:effectLst>
              </a:rPr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PT" b="1" dirty="0">
              <a:solidFill>
                <a:schemeClr val="bg1">
                  <a:lumMod val="75000"/>
                </a:schemeClr>
              </a:solidFill>
              <a:effectLst>
                <a:outerShdw blurRad="50800" dist="114300" dir="2700000" algn="tl" rotWithShape="0">
                  <a:prstClr val="black">
                    <a:alpha val="40000"/>
                  </a:prstClr>
                </a:outerShdw>
              </a:effectLst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PT" b="1" dirty="0">
                <a:solidFill>
                  <a:schemeClr val="bg1">
                    <a:lumMod val="75000"/>
                  </a:schemeClr>
                </a:solidFill>
                <a:effectLst>
                  <a:outerShdw blurRad="50800" dist="114300" dir="2700000" algn="tl" rotWithShape="0">
                    <a:prstClr val="black">
                      <a:alpha val="40000"/>
                    </a:prstClr>
                  </a:outerShdw>
                </a:effectLst>
              </a:rPr>
              <a:t>Quanto à fonte de alimentação, 1000w considerei que fosse mais do que suficiente o fator que me fez escolher esta fonte foi o rate 80 </a:t>
            </a:r>
            <a:r>
              <a:rPr lang="pt-PT" b="1" dirty="0" err="1">
                <a:solidFill>
                  <a:schemeClr val="bg1">
                    <a:lumMod val="75000"/>
                  </a:schemeClr>
                </a:solidFill>
                <a:effectLst>
                  <a:outerShdw blurRad="50800" dist="114300" dir="2700000" algn="tl" rotWithShape="0">
                    <a:prstClr val="black">
                      <a:alpha val="40000"/>
                    </a:prstClr>
                  </a:outerShdw>
                </a:effectLst>
              </a:rPr>
              <a:t>Plus</a:t>
            </a:r>
            <a:r>
              <a:rPr lang="pt-PT" b="1" dirty="0">
                <a:solidFill>
                  <a:schemeClr val="bg1">
                    <a:lumMod val="75000"/>
                  </a:schemeClr>
                </a:solidFill>
                <a:effectLst>
                  <a:outerShdw blurRad="50800" dist="114300" dir="2700000" algn="tl" rotWithShape="0">
                    <a:prstClr val="black">
                      <a:alpha val="40000"/>
                    </a:prstClr>
                  </a:outerShdw>
                </a:effectLst>
              </a:rPr>
              <a:t> Gold, que se traduz numa alta eficiência energética o que significa uma redução na conta da luz mas principalmente a longevidade, geralmente as fontes de alimentação ao longo dos anos vão perdendo potência, daí ser importante o investimento numa com melhor avaliação.</a:t>
            </a:r>
          </a:p>
        </p:txBody>
      </p:sp>
    </p:spTree>
    <p:extLst>
      <p:ext uri="{BB962C8B-B14F-4D97-AF65-F5344CB8AC3E}">
        <p14:creationId xmlns:p14="http://schemas.microsoft.com/office/powerpoint/2010/main" val="3781739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48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1D18F1A-26F6-24E1-4A8C-C98792848F7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Vídeo 3" descr="Peças de máquina 3D">
            <a:extLst>
              <a:ext uri="{FF2B5EF4-FFF2-40B4-BE49-F238E27FC236}">
                <a16:creationId xmlns:a16="http://schemas.microsoft.com/office/drawing/2014/main" id="{B30373C7-DA4A-8BC6-809C-BBE7541D06C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>
            <a:alphaModFix amt="84000"/>
          </a:blip>
          <a:srcRect r="-1" b="283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2" name="CaixaDeTexto 11">
            <a:extLst>
              <a:ext uri="{FF2B5EF4-FFF2-40B4-BE49-F238E27FC236}">
                <a16:creationId xmlns:a16="http://schemas.microsoft.com/office/drawing/2014/main" id="{2D934DD9-8B7C-4E46-F376-938E7DE0B270}"/>
              </a:ext>
            </a:extLst>
          </p:cNvPr>
          <p:cNvSpPr txBox="1"/>
          <p:nvPr/>
        </p:nvSpPr>
        <p:spPr>
          <a:xfrm>
            <a:off x="1371600" y="946773"/>
            <a:ext cx="9448800" cy="369332"/>
          </a:xfrm>
          <a:prstGeom prst="rect">
            <a:avLst/>
          </a:prstGeom>
          <a:solidFill>
            <a:schemeClr val="accent3">
              <a:lumMod val="75000"/>
              <a:alpha val="68000"/>
            </a:schemeClr>
          </a:solidFill>
          <a:effectLst>
            <a:outerShdw blurRad="50800" dist="889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pt-PT" b="1" dirty="0">
                <a:solidFill>
                  <a:schemeClr val="bg1">
                    <a:lumMod val="75000"/>
                  </a:schemeClr>
                </a:solidFill>
                <a:effectLst>
                  <a:outerShdw blurRad="50800" dist="114300" dir="2700000" algn="tl" rotWithShape="0">
                    <a:prstClr val="black">
                      <a:alpha val="40000"/>
                    </a:prstClr>
                  </a:outerShdw>
                </a:effectLst>
              </a:rPr>
              <a:t>Computador de </a:t>
            </a:r>
            <a:r>
              <a:rPr lang="pt-PT" b="1" dirty="0" err="1">
                <a:solidFill>
                  <a:schemeClr val="bg1">
                    <a:lumMod val="75000"/>
                  </a:schemeClr>
                </a:solidFill>
                <a:effectLst>
                  <a:outerShdw blurRad="50800" dist="114300" dir="2700000" algn="tl" rotWithShape="0">
                    <a:prstClr val="black">
                      <a:alpha val="40000"/>
                    </a:prstClr>
                  </a:outerShdw>
                </a:effectLst>
              </a:rPr>
              <a:t>Gamming</a:t>
            </a:r>
            <a:endParaRPr lang="pt-PT" b="1" dirty="0">
              <a:solidFill>
                <a:schemeClr val="bg1">
                  <a:lumMod val="75000"/>
                </a:schemeClr>
              </a:solidFill>
              <a:effectLst>
                <a:outerShdw blurRad="50800" dist="114300" dir="2700000" algn="t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sp>
        <p:nvSpPr>
          <p:cNvPr id="14" name="Marcador de Posição do Rodapé 13">
            <a:extLst>
              <a:ext uri="{FF2B5EF4-FFF2-40B4-BE49-F238E27FC236}">
                <a16:creationId xmlns:a16="http://schemas.microsoft.com/office/drawing/2014/main" id="{1AFED66A-F79B-7379-8C74-02CA790132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PT"/>
              <a:t>24197 - UFCD 5098 Arquitetura de Hardware - Pedro Campos</a:t>
            </a:r>
            <a:endParaRPr lang="en-US"/>
          </a:p>
        </p:txBody>
      </p:sp>
      <p:sp>
        <p:nvSpPr>
          <p:cNvPr id="15" name="CaixaDeTexto 14">
            <a:extLst>
              <a:ext uri="{FF2B5EF4-FFF2-40B4-BE49-F238E27FC236}">
                <a16:creationId xmlns:a16="http://schemas.microsoft.com/office/drawing/2014/main" id="{13303D68-C6F0-1A44-A78B-C0D8C9209AC7}"/>
              </a:ext>
            </a:extLst>
          </p:cNvPr>
          <p:cNvSpPr txBox="1"/>
          <p:nvPr/>
        </p:nvSpPr>
        <p:spPr>
          <a:xfrm>
            <a:off x="1371600" y="1614781"/>
            <a:ext cx="9448800" cy="1015663"/>
          </a:xfrm>
          <a:prstGeom prst="rect">
            <a:avLst/>
          </a:prstGeom>
          <a:solidFill>
            <a:schemeClr val="accent3">
              <a:lumMod val="75000"/>
              <a:alpha val="68000"/>
            </a:schemeClr>
          </a:solidFill>
          <a:effectLst>
            <a:outerShdw blurRad="50800" dist="889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pt-PT" b="1" dirty="0">
                <a:solidFill>
                  <a:schemeClr val="bg1"/>
                </a:solidFill>
                <a:effectLst>
                  <a:outerShdw blurRad="50800" dist="114300" dir="2700000" algn="tl" rotWithShape="0">
                    <a:prstClr val="black">
                      <a:alpha val="40000"/>
                    </a:prstClr>
                  </a:outerShdw>
                </a:effectLst>
              </a:rPr>
              <a:t>Custo total: </a:t>
            </a:r>
            <a:r>
              <a:rPr lang="pt-PT" sz="2400" b="1" dirty="0">
                <a:solidFill>
                  <a:schemeClr val="bg1"/>
                </a:solidFill>
                <a:effectLst>
                  <a:outerShdw blurRad="50800" dist="114300" dir="2700000" algn="tl" rotWithShape="0">
                    <a:prstClr val="black">
                      <a:alpha val="40000"/>
                    </a:prstClr>
                  </a:outerShdw>
                </a:effectLst>
              </a:rPr>
              <a:t>3881,9€</a:t>
            </a:r>
          </a:p>
          <a:p>
            <a:endParaRPr lang="pt-PT" b="1" dirty="0">
              <a:solidFill>
                <a:schemeClr val="bg1"/>
              </a:solidFill>
              <a:effectLst>
                <a:outerShdw blurRad="50800" dist="114300" dir="2700000" algn="tl" rotWithShape="0">
                  <a:prstClr val="black">
                    <a:alpha val="40000"/>
                  </a:prstClr>
                </a:outerShdw>
              </a:effectLst>
            </a:endParaRPr>
          </a:p>
          <a:p>
            <a:r>
              <a:rPr lang="pt-PT" b="1" dirty="0">
                <a:solidFill>
                  <a:schemeClr val="bg1"/>
                </a:solidFill>
                <a:effectLst>
                  <a:outerShdw blurRad="50800" dist="114300" dir="2700000" algn="tl" rotWithShape="0">
                    <a:prstClr val="black">
                      <a:alpha val="40000"/>
                    </a:prstClr>
                  </a:outerShdw>
                </a:effectLst>
              </a:rPr>
              <a:t>Estes valores foram baseados na </a:t>
            </a:r>
            <a:r>
              <a:rPr lang="pt-PT" b="1" dirty="0" err="1">
                <a:solidFill>
                  <a:schemeClr val="bg1"/>
                </a:solidFill>
                <a:effectLst>
                  <a:outerShdw blurRad="50800" dist="114300" dir="2700000" algn="tl" rotWithShape="0">
                    <a:prstClr val="black">
                      <a:alpha val="40000"/>
                    </a:prstClr>
                  </a:outerShdw>
                </a:effectLst>
              </a:rPr>
              <a:t>PCDiga</a:t>
            </a:r>
            <a:r>
              <a:rPr lang="pt-PT" b="1" dirty="0">
                <a:solidFill>
                  <a:schemeClr val="bg1"/>
                </a:solidFill>
                <a:effectLst>
                  <a:outerShdw blurRad="50800" dist="114300" dir="2700000" algn="tl" rotWithShape="0">
                    <a:prstClr val="black">
                      <a:alpha val="40000"/>
                    </a:prstClr>
                  </a:outerShdw>
                </a:effectLst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5198567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48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5E63524-79F7-26D7-C874-5EB441800F8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Vídeo 3" descr="Peças de máquina 3D">
            <a:extLst>
              <a:ext uri="{FF2B5EF4-FFF2-40B4-BE49-F238E27FC236}">
                <a16:creationId xmlns:a16="http://schemas.microsoft.com/office/drawing/2014/main" id="{6FE91DCD-3BCA-BD28-3CA7-BE626304D56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>
            <a:alphaModFix amt="84000"/>
          </a:blip>
          <a:srcRect r="-1" b="283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2" name="CaixaDeTexto 11">
            <a:extLst>
              <a:ext uri="{FF2B5EF4-FFF2-40B4-BE49-F238E27FC236}">
                <a16:creationId xmlns:a16="http://schemas.microsoft.com/office/drawing/2014/main" id="{F693A9BD-29BD-A3CA-BF14-C76B8FB19B42}"/>
              </a:ext>
            </a:extLst>
          </p:cNvPr>
          <p:cNvSpPr txBox="1"/>
          <p:nvPr/>
        </p:nvSpPr>
        <p:spPr>
          <a:xfrm>
            <a:off x="1371600" y="946773"/>
            <a:ext cx="9448800" cy="369332"/>
          </a:xfrm>
          <a:prstGeom prst="rect">
            <a:avLst/>
          </a:prstGeom>
          <a:solidFill>
            <a:schemeClr val="accent3">
              <a:lumMod val="75000"/>
              <a:alpha val="68000"/>
            </a:schemeClr>
          </a:solidFill>
          <a:effectLst>
            <a:outerShdw blurRad="50800" dist="889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pt-PT" b="1" dirty="0">
                <a:solidFill>
                  <a:schemeClr val="bg1">
                    <a:lumMod val="75000"/>
                  </a:schemeClr>
                </a:solidFill>
                <a:effectLst>
                  <a:outerShdw blurRad="50800" dist="114300" dir="2700000" algn="tl" rotWithShape="0">
                    <a:prstClr val="black">
                      <a:alpha val="40000"/>
                    </a:prstClr>
                  </a:outerShdw>
                </a:effectLst>
              </a:rPr>
              <a:t>Computador Pessoal</a:t>
            </a:r>
          </a:p>
        </p:txBody>
      </p:sp>
      <p:sp>
        <p:nvSpPr>
          <p:cNvPr id="14" name="Marcador de Posição do Rodapé 13">
            <a:extLst>
              <a:ext uri="{FF2B5EF4-FFF2-40B4-BE49-F238E27FC236}">
                <a16:creationId xmlns:a16="http://schemas.microsoft.com/office/drawing/2014/main" id="{3BD572B8-9A76-6876-7E98-C487D0A9CD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PT"/>
              <a:t>24197 - UFCD 5098 Arquitetura de Hardware - Pedro Campos</a:t>
            </a:r>
            <a:endParaRPr lang="en-US"/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F0F223C0-5702-C0C2-5952-DCECC4B1D1D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478723" y="1611940"/>
            <a:ext cx="9070294" cy="31612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56075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48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F07348C-1AF0-9A2A-F17C-1A65B2D8C3C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Vídeo 3" descr="Peças de máquina 3D">
            <a:extLst>
              <a:ext uri="{FF2B5EF4-FFF2-40B4-BE49-F238E27FC236}">
                <a16:creationId xmlns:a16="http://schemas.microsoft.com/office/drawing/2014/main" id="{2AA0B388-FB41-FEC3-38E0-A1B7C9D800E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>
            <a:alphaModFix amt="84000"/>
          </a:blip>
          <a:srcRect r="-1" b="283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2" name="CaixaDeTexto 11">
            <a:extLst>
              <a:ext uri="{FF2B5EF4-FFF2-40B4-BE49-F238E27FC236}">
                <a16:creationId xmlns:a16="http://schemas.microsoft.com/office/drawing/2014/main" id="{137BA548-359C-4B15-4FD1-A6AD8D0F9244}"/>
              </a:ext>
            </a:extLst>
          </p:cNvPr>
          <p:cNvSpPr txBox="1"/>
          <p:nvPr/>
        </p:nvSpPr>
        <p:spPr>
          <a:xfrm>
            <a:off x="1371600" y="946773"/>
            <a:ext cx="9448800" cy="369332"/>
          </a:xfrm>
          <a:prstGeom prst="rect">
            <a:avLst/>
          </a:prstGeom>
          <a:solidFill>
            <a:schemeClr val="accent3">
              <a:lumMod val="75000"/>
              <a:alpha val="68000"/>
            </a:schemeClr>
          </a:solidFill>
          <a:effectLst>
            <a:outerShdw blurRad="50800" dist="889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pt-PT" b="1" dirty="0">
                <a:solidFill>
                  <a:schemeClr val="bg1">
                    <a:lumMod val="75000"/>
                  </a:schemeClr>
                </a:solidFill>
                <a:effectLst>
                  <a:outerShdw blurRad="50800" dist="114300" dir="2700000" algn="tl" rotWithShape="0">
                    <a:prstClr val="black">
                      <a:alpha val="40000"/>
                    </a:prstClr>
                  </a:outerShdw>
                </a:effectLst>
              </a:rPr>
              <a:t>Computador Pessoal</a:t>
            </a:r>
          </a:p>
        </p:txBody>
      </p:sp>
      <p:sp>
        <p:nvSpPr>
          <p:cNvPr id="14" name="Marcador de Posição do Rodapé 13">
            <a:extLst>
              <a:ext uri="{FF2B5EF4-FFF2-40B4-BE49-F238E27FC236}">
                <a16:creationId xmlns:a16="http://schemas.microsoft.com/office/drawing/2014/main" id="{F4BB3B83-FABA-CE7C-7F70-1DD1B45B3B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PT"/>
              <a:t>24197 - UFCD 5098 Arquitetura de Hardware - Pedro Campos</a:t>
            </a:r>
            <a:endParaRPr lang="en-US"/>
          </a:p>
        </p:txBody>
      </p:sp>
      <p:sp>
        <p:nvSpPr>
          <p:cNvPr id="2" name="CaixaDeTexto 1">
            <a:extLst>
              <a:ext uri="{FF2B5EF4-FFF2-40B4-BE49-F238E27FC236}">
                <a16:creationId xmlns:a16="http://schemas.microsoft.com/office/drawing/2014/main" id="{B6B6EC1C-F04D-7629-2C0B-D6AB644D908E}"/>
              </a:ext>
            </a:extLst>
          </p:cNvPr>
          <p:cNvSpPr txBox="1"/>
          <p:nvPr/>
        </p:nvSpPr>
        <p:spPr>
          <a:xfrm>
            <a:off x="1371600" y="1711821"/>
            <a:ext cx="9448800" cy="4524315"/>
          </a:xfrm>
          <a:prstGeom prst="rect">
            <a:avLst/>
          </a:prstGeom>
          <a:solidFill>
            <a:schemeClr val="accent3">
              <a:lumMod val="75000"/>
              <a:alpha val="68000"/>
            </a:schemeClr>
          </a:solidFill>
          <a:effectLst>
            <a:outerShdw blurRad="50800" dist="889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t-PT" b="1" dirty="0">
                <a:solidFill>
                  <a:schemeClr val="bg1">
                    <a:lumMod val="85000"/>
                  </a:schemeClr>
                </a:solidFill>
                <a:effectLst>
                  <a:outerShdw blurRad="50800" dist="114300" dir="2700000" algn="tl" rotWithShape="0">
                    <a:prstClr val="black">
                      <a:alpha val="40000"/>
                    </a:prstClr>
                  </a:outerShdw>
                </a:effectLst>
              </a:rPr>
              <a:t>A escolha deste processador, em relação por exemplo ao que escolhi para </a:t>
            </a:r>
            <a:r>
              <a:rPr lang="pt-PT" b="1" dirty="0" err="1">
                <a:solidFill>
                  <a:schemeClr val="bg1">
                    <a:lumMod val="85000"/>
                  </a:schemeClr>
                </a:solidFill>
                <a:effectLst>
                  <a:outerShdw blurRad="50800" dist="114300" dir="2700000" algn="tl" rotWithShape="0">
                    <a:prstClr val="black">
                      <a:alpha val="40000"/>
                    </a:prstClr>
                  </a:outerShdw>
                </a:effectLst>
              </a:rPr>
              <a:t>gamming</a:t>
            </a:r>
            <a:r>
              <a:rPr lang="pt-PT" b="1" dirty="0">
                <a:solidFill>
                  <a:schemeClr val="bg1">
                    <a:lumMod val="85000"/>
                  </a:schemeClr>
                </a:solidFill>
                <a:effectLst>
                  <a:outerShdw blurRad="50800" dist="114300" dir="2700000" algn="tl" rotWithShape="0">
                    <a:prstClr val="black">
                      <a:alpha val="40000"/>
                    </a:prstClr>
                  </a:outerShdw>
                </a:effectLst>
              </a:rPr>
              <a:t> é o facto de já ter 16 núcleos e 32 </a:t>
            </a:r>
            <a:r>
              <a:rPr lang="pt-PT" b="1" dirty="0" err="1">
                <a:solidFill>
                  <a:schemeClr val="bg1">
                    <a:lumMod val="85000"/>
                  </a:schemeClr>
                </a:solidFill>
                <a:effectLst>
                  <a:outerShdw blurRad="50800" dist="114300" dir="2700000" algn="tl" rotWithShape="0">
                    <a:prstClr val="black">
                      <a:alpha val="40000"/>
                    </a:prstClr>
                  </a:outerShdw>
                </a:effectLst>
              </a:rPr>
              <a:t>threads</a:t>
            </a:r>
            <a:r>
              <a:rPr lang="pt-PT" b="1" dirty="0">
                <a:solidFill>
                  <a:schemeClr val="bg1">
                    <a:lumMod val="85000"/>
                  </a:schemeClr>
                </a:solidFill>
                <a:effectLst>
                  <a:outerShdw blurRad="50800" dist="114300" dir="2700000" algn="tl" rotWithShape="0">
                    <a:prstClr val="black">
                      <a:alpha val="40000"/>
                    </a:prstClr>
                  </a:outerShdw>
                </a:effectLst>
              </a:rPr>
              <a:t>. O que em multitarefa é bastante mais poderoso o que nos permite correr mais do que um programa em simultâneo sem perdas de performance. A frequência de 5.7Mhz em </a:t>
            </a:r>
            <a:r>
              <a:rPr lang="pt-PT" b="1" dirty="0" err="1">
                <a:solidFill>
                  <a:schemeClr val="bg1">
                    <a:lumMod val="85000"/>
                  </a:schemeClr>
                </a:solidFill>
                <a:effectLst>
                  <a:outerShdw blurRad="50800" dist="114300" dir="2700000" algn="tl" rotWithShape="0">
                    <a:prstClr val="black">
                      <a:alpha val="40000"/>
                    </a:prstClr>
                  </a:outerShdw>
                </a:effectLst>
              </a:rPr>
              <a:t>boost</a:t>
            </a:r>
            <a:r>
              <a:rPr lang="pt-PT" b="1" dirty="0">
                <a:solidFill>
                  <a:schemeClr val="bg1">
                    <a:lumMod val="85000"/>
                  </a:schemeClr>
                </a:solidFill>
                <a:effectLst>
                  <a:outerShdw blurRad="50800" dist="114300" dir="2700000" algn="tl" rotWithShape="0">
                    <a:prstClr val="black">
                      <a:alpha val="40000"/>
                    </a:prstClr>
                  </a:outerShdw>
                </a:effectLst>
              </a:rPr>
              <a:t> dá uma resposta muito boa a nível das aplicações mais pesadas.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PT" b="1" dirty="0">
              <a:solidFill>
                <a:schemeClr val="bg1">
                  <a:lumMod val="85000"/>
                </a:schemeClr>
              </a:solidFill>
              <a:effectLst>
                <a:outerShdw blurRad="50800" dist="114300" dir="2700000" algn="tl" rotWithShape="0">
                  <a:prstClr val="black">
                    <a:alpha val="40000"/>
                  </a:prstClr>
                </a:outerShdw>
              </a:effectLst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PT" b="1" dirty="0">
                <a:solidFill>
                  <a:schemeClr val="bg1">
                    <a:lumMod val="85000"/>
                  </a:schemeClr>
                </a:solidFill>
                <a:effectLst>
                  <a:outerShdw blurRad="50800" dist="114300" dir="2700000" algn="tl" rotWithShape="0">
                    <a:prstClr val="black">
                      <a:alpha val="40000"/>
                    </a:prstClr>
                  </a:outerShdw>
                </a:effectLst>
              </a:rPr>
              <a:t>A </a:t>
            </a:r>
            <a:r>
              <a:rPr lang="pt-PT" b="1" dirty="0" err="1">
                <a:solidFill>
                  <a:schemeClr val="bg1">
                    <a:lumMod val="85000"/>
                  </a:schemeClr>
                </a:solidFill>
                <a:effectLst>
                  <a:outerShdw blurRad="50800" dist="114300" dir="2700000" algn="tl" rotWithShape="0">
                    <a:prstClr val="black">
                      <a:alpha val="40000"/>
                    </a:prstClr>
                  </a:outerShdw>
                </a:effectLst>
              </a:rPr>
              <a:t>mother-board</a:t>
            </a:r>
            <a:r>
              <a:rPr lang="pt-PT" b="1" dirty="0">
                <a:solidFill>
                  <a:schemeClr val="bg1">
                    <a:lumMod val="85000"/>
                  </a:schemeClr>
                </a:solidFill>
                <a:effectLst>
                  <a:outerShdw blurRad="50800" dist="114300" dir="2700000" algn="tl" rotWithShape="0">
                    <a:prstClr val="black">
                      <a:alpha val="40000"/>
                    </a:prstClr>
                  </a:outerShdw>
                </a:effectLst>
              </a:rPr>
              <a:t> é de elevada qualidade igualmente, já com DDR5, suporte para DDR5.0, permite armazenamento ultrarrápido com taxas de leitura que podem superar os 14GB/s. Penso que a combinação entre esta </a:t>
            </a:r>
            <a:r>
              <a:rPr lang="pt-PT" b="1" dirty="0" err="1">
                <a:solidFill>
                  <a:schemeClr val="bg1">
                    <a:lumMod val="85000"/>
                  </a:schemeClr>
                </a:solidFill>
                <a:effectLst>
                  <a:outerShdw blurRad="50800" dist="114300" dir="2700000" algn="tl" rotWithShape="0">
                    <a:prstClr val="black">
                      <a:alpha val="40000"/>
                    </a:prstClr>
                  </a:outerShdw>
                </a:effectLst>
              </a:rPr>
              <a:t>board</a:t>
            </a:r>
            <a:r>
              <a:rPr lang="pt-PT" b="1" dirty="0">
                <a:solidFill>
                  <a:schemeClr val="bg1">
                    <a:lumMod val="85000"/>
                  </a:schemeClr>
                </a:solidFill>
                <a:effectLst>
                  <a:outerShdw blurRad="50800" dist="114300" dir="2700000" algn="tl" rotWithShape="0">
                    <a:prstClr val="black">
                      <a:alpha val="40000"/>
                    </a:prstClr>
                  </a:outerShdw>
                </a:effectLst>
              </a:rPr>
              <a:t> e o processador são uma escolha que combina muito bem.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PT" b="1" dirty="0">
              <a:solidFill>
                <a:schemeClr val="bg1">
                  <a:lumMod val="85000"/>
                </a:schemeClr>
              </a:solidFill>
              <a:effectLst>
                <a:outerShdw blurRad="50800" dist="114300" dir="2700000" algn="tl" rotWithShape="0">
                  <a:prstClr val="black">
                    <a:alpha val="40000"/>
                  </a:prstClr>
                </a:outerShdw>
              </a:effectLst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PT" b="1" dirty="0">
                <a:solidFill>
                  <a:schemeClr val="bg1">
                    <a:lumMod val="85000"/>
                  </a:schemeClr>
                </a:solidFill>
                <a:effectLst>
                  <a:outerShdw blurRad="50800" dist="114300" dir="2700000" algn="tl" rotWithShape="0">
                    <a:prstClr val="black">
                      <a:alpha val="40000"/>
                    </a:prstClr>
                  </a:outerShdw>
                </a:effectLst>
              </a:rPr>
              <a:t>Em suma esta combinação até poderia resultar num computador de </a:t>
            </a:r>
            <a:r>
              <a:rPr lang="pt-PT" b="1" dirty="0" err="1">
                <a:solidFill>
                  <a:schemeClr val="bg1">
                    <a:lumMod val="85000"/>
                  </a:schemeClr>
                </a:solidFill>
                <a:effectLst>
                  <a:outerShdw blurRad="50800" dist="114300" dir="2700000" algn="tl" rotWithShape="0">
                    <a:prstClr val="black">
                      <a:alpha val="40000"/>
                    </a:prstClr>
                  </a:outerShdw>
                </a:effectLst>
              </a:rPr>
              <a:t>gamming</a:t>
            </a:r>
            <a:r>
              <a:rPr lang="pt-PT" b="1" dirty="0">
                <a:solidFill>
                  <a:schemeClr val="bg1">
                    <a:lumMod val="85000"/>
                  </a:schemeClr>
                </a:solidFill>
                <a:effectLst>
                  <a:outerShdw blurRad="50800" dist="114300" dir="2700000" algn="tl" rotWithShape="0">
                    <a:prstClr val="black">
                      <a:alpha val="40000"/>
                    </a:prstClr>
                  </a:outerShdw>
                </a:effectLst>
              </a:rPr>
              <a:t>, contudo penso que os elevados padrões de desempenho aplicados a estes dois componentes dão maior rendimento a tarefas como edição de imagem/vídeo e a outras com maior exigência de máquina.</a:t>
            </a:r>
          </a:p>
        </p:txBody>
      </p:sp>
    </p:spTree>
    <p:extLst>
      <p:ext uri="{BB962C8B-B14F-4D97-AF65-F5344CB8AC3E}">
        <p14:creationId xmlns:p14="http://schemas.microsoft.com/office/powerpoint/2010/main" val="25624083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48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StreetscapeVTI">
  <a:themeElements>
    <a:clrScheme name="AnalogousFromDarkSeedLeftStep">
      <a:dk1>
        <a:srgbClr val="000000"/>
      </a:dk1>
      <a:lt1>
        <a:srgbClr val="FFFFFF"/>
      </a:lt1>
      <a:dk2>
        <a:srgbClr val="213A3B"/>
      </a:dk2>
      <a:lt2>
        <a:srgbClr val="E8E7E2"/>
      </a:lt2>
      <a:accent1>
        <a:srgbClr val="4D5FC3"/>
      </a:accent1>
      <a:accent2>
        <a:srgbClr val="3B7FB1"/>
      </a:accent2>
      <a:accent3>
        <a:srgbClr val="46B2B3"/>
      </a:accent3>
      <a:accent4>
        <a:srgbClr val="3BB181"/>
      </a:accent4>
      <a:accent5>
        <a:srgbClr val="49BA5D"/>
      </a:accent5>
      <a:accent6>
        <a:srgbClr val="57B13B"/>
      </a:accent6>
      <a:hlink>
        <a:srgbClr val="319453"/>
      </a:hlink>
      <a:folHlink>
        <a:srgbClr val="7F7F7F"/>
      </a:folHlink>
    </a:clrScheme>
    <a:fontScheme name="Street">
      <a:majorFont>
        <a:latin typeface="Franklin Gothic Heavy"/>
        <a:ea typeface=""/>
        <a:cs typeface=""/>
      </a:majorFont>
      <a:minorFont>
        <a:latin typeface="Consola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treetscapeVTI" id="{B20F88EA-96D0-4E96-9207-A1488DAC5867}" vid="{3F7E5CFE-E584-4E58-A75E-141AC45B1490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1754</TotalTime>
  <Words>945</Words>
  <Application>Microsoft Office PowerPoint</Application>
  <PresentationFormat>Ecrã Panorâmico</PresentationFormat>
  <Paragraphs>83</Paragraphs>
  <Slides>14</Slides>
  <Notes>14</Notes>
  <HiddenSlides>0</HiddenSlides>
  <MMClips>14</MMClips>
  <ScaleCrop>false</ScaleCrop>
  <HeadingPairs>
    <vt:vector size="6" baseType="variant">
      <vt:variant>
        <vt:lpstr>Tipos de letra usados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dos diapositivos</vt:lpstr>
      </vt:variant>
      <vt:variant>
        <vt:i4>14</vt:i4>
      </vt:variant>
    </vt:vector>
  </HeadingPairs>
  <TitlesOfParts>
    <vt:vector size="19" baseType="lpstr">
      <vt:lpstr>Aptos</vt:lpstr>
      <vt:lpstr>Arial</vt:lpstr>
      <vt:lpstr>Consolas</vt:lpstr>
      <vt:lpstr>Franklin Gothic Heavy</vt:lpstr>
      <vt:lpstr>StreetscapeVTI</vt:lpstr>
      <vt:lpstr>Projeto de Montagem de 3 Computadores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20200090</dc:creator>
  <cp:lastModifiedBy>20200090</cp:lastModifiedBy>
  <cp:revision>7</cp:revision>
  <dcterms:created xsi:type="dcterms:W3CDTF">2024-12-12T18:16:51Z</dcterms:created>
  <dcterms:modified xsi:type="dcterms:W3CDTF">2024-12-16T01:38:02Z</dcterms:modified>
</cp:coreProperties>
</file>

<file path=docProps/thumbnail.jpeg>
</file>